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8" r:id="rId4"/>
    <p:sldId id="269" r:id="rId5"/>
    <p:sldId id="271" r:id="rId6"/>
    <p:sldId id="258" r:id="rId7"/>
    <p:sldId id="266" r:id="rId8"/>
    <p:sldId id="279" r:id="rId9"/>
    <p:sldId id="281" r:id="rId10"/>
    <p:sldId id="282" r:id="rId11"/>
    <p:sldId id="272" r:id="rId12"/>
    <p:sldId id="273" r:id="rId13"/>
    <p:sldId id="274" r:id="rId14"/>
    <p:sldId id="275" r:id="rId15"/>
    <p:sldId id="276" r:id="rId16"/>
    <p:sldId id="277" r:id="rId17"/>
    <p:sldId id="284" r:id="rId18"/>
    <p:sldId id="278" r:id="rId19"/>
    <p:sldId id="280" r:id="rId20"/>
    <p:sldId id="265" r:id="rId21"/>
  </p:sldIdLst>
  <p:sldSz cx="18288000" cy="10287000"/>
  <p:notesSz cx="6858000" cy="9144000"/>
  <p:embeddedFontLst>
    <p:embeddedFont>
      <p:font typeface="Caladea Bold" charset="0"/>
      <p:regular r:id="rId22"/>
    </p:embeddedFont>
    <p:embeddedFont>
      <p:font typeface="DM Sans" charset="0"/>
      <p:regular r:id="rId23"/>
      <p:bold r:id="rId24"/>
      <p:italic r:id="rId25"/>
      <p:boldItalic r:id="rId26"/>
    </p:embeddedFont>
    <p:embeddedFont>
      <p:font typeface="Poppins Bold" charset="0"/>
      <p:regular r:id="rId27"/>
    </p:embeddedFont>
    <p:embeddedFont>
      <p:font typeface="Calibri" pitchFamily="34" charset="0"/>
      <p:regular r:id="rId28"/>
      <p:bold r:id="rId29"/>
      <p:italic r:id="rId30"/>
      <p:boldItalic r:id="rId31"/>
    </p:embeddedFont>
    <p:embeddedFont>
      <p:font typeface="Poppins"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E0D0"/>
    <a:srgbClr val="244F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842" autoAdjust="0"/>
  </p:normalViewPr>
  <p:slideViewPr>
    <p:cSldViewPr>
      <p:cViewPr varScale="1">
        <p:scale>
          <a:sx n="48" d="100"/>
          <a:sy n="48" d="100"/>
        </p:scale>
        <p:origin x="-63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1/6/2026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1/6/2026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1/6/2026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68625" y="-4956961"/>
            <a:ext cx="11971322" cy="11971322"/>
            <a:chOff x="0" y="0"/>
            <a:chExt cx="6350000" cy="6350000"/>
          </a:xfrm>
        </p:grpSpPr>
        <p:sp>
          <p:nvSpPr>
            <p:cNvPr id="3" name="Freeform 3"/>
            <p:cNvSpPr/>
            <p:nvPr/>
          </p:nvSpPr>
          <p:spPr>
            <a:xfrm>
              <a:off x="31877" y="31877"/>
              <a:ext cx="6286246" cy="6286246"/>
            </a:xfrm>
            <a:custGeom>
              <a:avLst/>
              <a:gdLst/>
              <a:ahLst/>
              <a:cxnLst/>
              <a:rect l="l" t="t" r="r" b="b"/>
              <a:pathLst>
                <a:path w="6286246" h="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27496" r="-22597"/>
              </a:stretch>
            </a:blipFill>
          </p:spPr>
        </p:sp>
      </p:grpSp>
      <p:sp>
        <p:nvSpPr>
          <p:cNvPr id="4" name="TextBox 4"/>
          <p:cNvSpPr txBox="1"/>
          <p:nvPr/>
        </p:nvSpPr>
        <p:spPr>
          <a:xfrm>
            <a:off x="1703828" y="3162300"/>
            <a:ext cx="9364797" cy="2825197"/>
          </a:xfrm>
          <a:prstGeom prst="rect">
            <a:avLst/>
          </a:prstGeom>
        </p:spPr>
        <p:txBody>
          <a:bodyPr lIns="0" tIns="0" rIns="0" bIns="0" rtlCol="0" anchor="t">
            <a:spAutoFit/>
          </a:bodyPr>
          <a:lstStyle/>
          <a:p>
            <a:pPr lvl="0">
              <a:lnSpc>
                <a:spcPts val="10800"/>
              </a:lnSpc>
            </a:pPr>
            <a:r>
              <a:rPr lang="en-US" sz="12000" b="1" dirty="0" smtClean="0">
                <a:solidFill>
                  <a:srgbClr val="2E2E2E"/>
                </a:solidFill>
                <a:latin typeface="Caladea Bold"/>
                <a:ea typeface="Caladea Bold"/>
                <a:cs typeface="Caladea Bold"/>
                <a:sym typeface="DM Sans"/>
              </a:rPr>
              <a:t>Bank </a:t>
            </a:r>
            <a:r>
              <a:rPr lang="en-US" sz="12000" b="1" dirty="0">
                <a:solidFill>
                  <a:srgbClr val="2E2E2E"/>
                </a:solidFill>
                <a:latin typeface="Caladea Bold"/>
                <a:ea typeface="Caladea Bold"/>
                <a:cs typeface="Caladea Bold"/>
                <a:sym typeface="DM Sans"/>
              </a:rPr>
              <a:t>CRM </a:t>
            </a:r>
            <a:r>
              <a:rPr lang="en-US" sz="12000" b="1" dirty="0" smtClean="0">
                <a:solidFill>
                  <a:srgbClr val="2E2E2E"/>
                </a:solidFill>
                <a:latin typeface="Caladea Bold"/>
                <a:ea typeface="Caladea Bold"/>
                <a:cs typeface="Caladea Bold"/>
                <a:sym typeface="DM Sans"/>
              </a:rPr>
              <a:t>Analysis</a:t>
            </a:r>
            <a:endParaRPr lang="en-US" sz="12000" b="1" dirty="0">
              <a:solidFill>
                <a:srgbClr val="2E2E2E"/>
              </a:solidFill>
              <a:latin typeface="Caladea Bold"/>
              <a:ea typeface="Caladea Bold"/>
              <a:cs typeface="Caladea Bold"/>
            </a:endParaRPr>
          </a:p>
        </p:txBody>
      </p:sp>
      <p:sp>
        <p:nvSpPr>
          <p:cNvPr id="6" name="Freeform 6"/>
          <p:cNvSpPr/>
          <p:nvPr/>
        </p:nvSpPr>
        <p:spPr>
          <a:xfrm>
            <a:off x="9864176" y="1028701"/>
            <a:ext cx="2408898" cy="240889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flip="none" rotWithShape="1">
            <a:gsLst>
              <a:gs pos="0">
                <a:srgbClr val="006D3B">
                  <a:shade val="30000"/>
                  <a:satMod val="115000"/>
                </a:srgbClr>
              </a:gs>
              <a:gs pos="50000">
                <a:srgbClr val="006D3B">
                  <a:shade val="67500"/>
                  <a:satMod val="115000"/>
                </a:srgbClr>
              </a:gs>
              <a:gs pos="100000">
                <a:srgbClr val="006D3B">
                  <a:shade val="100000"/>
                  <a:satMod val="115000"/>
                </a:srgbClr>
              </a:gs>
            </a:gsLst>
            <a:lin ang="18900000" scaled="1"/>
            <a:tileRect/>
          </a:gradFill>
        </p:spPr>
      </p:sp>
      <p:sp>
        <p:nvSpPr>
          <p:cNvPr id="9" name="Freeform 9"/>
          <p:cNvSpPr/>
          <p:nvPr/>
        </p:nvSpPr>
        <p:spPr>
          <a:xfrm>
            <a:off x="11068625" y="7881091"/>
            <a:ext cx="4811818" cy="481181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flip="none" rotWithShape="1">
            <a:gsLst>
              <a:gs pos="0">
                <a:srgbClr val="006D3B">
                  <a:shade val="30000"/>
                  <a:satMod val="115000"/>
                </a:srgbClr>
              </a:gs>
              <a:gs pos="50000">
                <a:srgbClr val="006D3B">
                  <a:shade val="67500"/>
                  <a:satMod val="115000"/>
                </a:srgbClr>
              </a:gs>
              <a:gs pos="100000">
                <a:srgbClr val="006D3B">
                  <a:shade val="100000"/>
                  <a:satMod val="115000"/>
                </a:srgbClr>
              </a:gs>
            </a:gsLst>
            <a:lin ang="18900000" scaled="1"/>
            <a:tileRect/>
          </a:gradFill>
        </p:spPr>
      </p:sp>
      <p:grpSp>
        <p:nvGrpSpPr>
          <p:cNvPr id="11" name="Group 11"/>
          <p:cNvGrpSpPr/>
          <p:nvPr/>
        </p:nvGrpSpPr>
        <p:grpSpPr>
          <a:xfrm>
            <a:off x="1295400" y="7273295"/>
            <a:ext cx="7983396" cy="1054100"/>
            <a:chOff x="0" y="0"/>
            <a:chExt cx="2102623" cy="277623"/>
          </a:xfrm>
        </p:grpSpPr>
        <p:sp>
          <p:nvSpPr>
            <p:cNvPr id="12" name="Freeform 12"/>
            <p:cNvSpPr/>
            <p:nvPr/>
          </p:nvSpPr>
          <p:spPr>
            <a:xfrm>
              <a:off x="0" y="0"/>
              <a:ext cx="2102623" cy="277623"/>
            </a:xfrm>
            <a:custGeom>
              <a:avLst/>
              <a:gdLst/>
              <a:ahLst/>
              <a:cxnLst/>
              <a:rect l="l" t="t" r="r" b="b"/>
              <a:pathLst>
                <a:path w="2102623" h="277623">
                  <a:moveTo>
                    <a:pt x="96975" y="0"/>
                  </a:moveTo>
                  <a:lnTo>
                    <a:pt x="2005648" y="0"/>
                  </a:lnTo>
                  <a:cubicBezTo>
                    <a:pt x="2031367" y="0"/>
                    <a:pt x="2056033" y="10217"/>
                    <a:pt x="2074220" y="28403"/>
                  </a:cubicBezTo>
                  <a:cubicBezTo>
                    <a:pt x="2092406" y="46590"/>
                    <a:pt x="2102623" y="71256"/>
                    <a:pt x="2102623" y="96975"/>
                  </a:cubicBezTo>
                  <a:lnTo>
                    <a:pt x="2102623" y="180648"/>
                  </a:lnTo>
                  <a:cubicBezTo>
                    <a:pt x="2102623" y="206367"/>
                    <a:pt x="2092406" y="231033"/>
                    <a:pt x="2074220" y="249220"/>
                  </a:cubicBezTo>
                  <a:cubicBezTo>
                    <a:pt x="2056033" y="267406"/>
                    <a:pt x="2031367" y="277623"/>
                    <a:pt x="2005648" y="277623"/>
                  </a:cubicBezTo>
                  <a:lnTo>
                    <a:pt x="96975" y="277623"/>
                  </a:lnTo>
                  <a:cubicBezTo>
                    <a:pt x="71256" y="277623"/>
                    <a:pt x="46590" y="267406"/>
                    <a:pt x="28403" y="249220"/>
                  </a:cubicBezTo>
                  <a:cubicBezTo>
                    <a:pt x="10217" y="231033"/>
                    <a:pt x="0" y="206367"/>
                    <a:pt x="0" y="180648"/>
                  </a:cubicBezTo>
                  <a:lnTo>
                    <a:pt x="0" y="96975"/>
                  </a:lnTo>
                  <a:cubicBezTo>
                    <a:pt x="0" y="71256"/>
                    <a:pt x="10217" y="46590"/>
                    <a:pt x="28403" y="28403"/>
                  </a:cubicBezTo>
                  <a:cubicBezTo>
                    <a:pt x="46590" y="10217"/>
                    <a:pt x="71256" y="0"/>
                    <a:pt x="96975" y="0"/>
                  </a:cubicBezTo>
                  <a:close/>
                </a:path>
              </a:pathLst>
            </a:custGeom>
            <a:solidFill>
              <a:srgbClr val="EDEDED"/>
            </a:solidFill>
          </p:spPr>
        </p:sp>
        <p:sp>
          <p:nvSpPr>
            <p:cNvPr id="13" name="TextBox 13"/>
            <p:cNvSpPr txBox="1"/>
            <p:nvPr/>
          </p:nvSpPr>
          <p:spPr>
            <a:xfrm>
              <a:off x="0" y="-38100"/>
              <a:ext cx="2102623" cy="315723"/>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912259" y="7507348"/>
            <a:ext cx="6749678" cy="585994"/>
          </a:xfrm>
          <a:prstGeom prst="rect">
            <a:avLst/>
          </a:prstGeom>
        </p:spPr>
        <p:txBody>
          <a:bodyPr lIns="0" tIns="0" rIns="0" bIns="0" rtlCol="0" anchor="t">
            <a:spAutoFit/>
          </a:bodyPr>
          <a:lstStyle/>
          <a:p>
            <a:pPr>
              <a:lnSpc>
                <a:spcPts val="5040"/>
              </a:lnSpc>
            </a:pPr>
            <a:r>
              <a:rPr lang="en-US" sz="3600" dirty="0" smtClean="0">
                <a:solidFill>
                  <a:srgbClr val="000000"/>
                </a:solidFill>
                <a:latin typeface="Poppins"/>
                <a:ea typeface="Poppins"/>
                <a:cs typeface="Poppins"/>
              </a:rPr>
              <a:t>Presented </a:t>
            </a:r>
            <a:r>
              <a:rPr lang="en-US" sz="3600" dirty="0">
                <a:solidFill>
                  <a:srgbClr val="000000"/>
                </a:solidFill>
                <a:latin typeface="Poppins"/>
                <a:ea typeface="Poppins"/>
                <a:cs typeface="Poppins"/>
              </a:rPr>
              <a:t>by : </a:t>
            </a:r>
            <a:r>
              <a:rPr lang="en-US" sz="3600" b="1" dirty="0" err="1">
                <a:solidFill>
                  <a:srgbClr val="000000"/>
                </a:solidFill>
                <a:latin typeface="Poppins Bold"/>
                <a:ea typeface="Poppins Bold"/>
                <a:cs typeface="Poppins Bold"/>
              </a:rPr>
              <a:t>Souparna</a:t>
            </a:r>
            <a:r>
              <a:rPr lang="en-US" sz="3600" b="1" dirty="0">
                <a:solidFill>
                  <a:srgbClr val="000000"/>
                </a:solidFill>
                <a:latin typeface="Poppins Bold"/>
                <a:ea typeface="Poppins Bold"/>
                <a:cs typeface="Poppins Bold"/>
              </a:rPr>
              <a:t> </a:t>
            </a:r>
            <a:r>
              <a:rPr lang="en-US" sz="3600" b="1" dirty="0" err="1" smtClean="0">
                <a:solidFill>
                  <a:srgbClr val="000000"/>
                </a:solidFill>
                <a:latin typeface="Poppins Bold"/>
                <a:ea typeface="Poppins Bold"/>
                <a:cs typeface="Poppins Bold"/>
              </a:rPr>
              <a:t>Maity</a:t>
            </a:r>
            <a:endParaRPr lang="en-US" sz="3600" b="1" dirty="0">
              <a:solidFill>
                <a:srgbClr val="000000"/>
              </a:solidFill>
              <a:latin typeface="Poppins Bold"/>
              <a:ea typeface="Poppins Bold"/>
              <a:cs typeface="Poppins Bold"/>
            </a:endParaRPr>
          </a:p>
        </p:txBody>
      </p:sp>
      <p:sp>
        <p:nvSpPr>
          <p:cNvPr id="15" name="TextBox 15"/>
          <p:cNvSpPr txBox="1"/>
          <p:nvPr/>
        </p:nvSpPr>
        <p:spPr>
          <a:xfrm>
            <a:off x="3609128" y="8501025"/>
            <a:ext cx="3355939" cy="577081"/>
          </a:xfrm>
          <a:prstGeom prst="rect">
            <a:avLst/>
          </a:prstGeom>
        </p:spPr>
        <p:txBody>
          <a:bodyPr wrap="square" lIns="0" tIns="0" rIns="0" bIns="0" rtlCol="0" anchor="t">
            <a:spAutoFit/>
          </a:bodyPr>
          <a:lstStyle/>
          <a:p>
            <a:pPr algn="l">
              <a:lnSpc>
                <a:spcPts val="4480"/>
              </a:lnSpc>
            </a:pPr>
            <a:r>
              <a:rPr lang="en-US" sz="3200" dirty="0" smtClean="0">
                <a:solidFill>
                  <a:srgbClr val="2E2E2E"/>
                </a:solidFill>
                <a:latin typeface="DM Sans"/>
                <a:ea typeface="DM Sans"/>
                <a:cs typeface="DM Sans"/>
                <a:sym typeface="DM Sans"/>
              </a:rPr>
              <a:t>November-2025</a:t>
            </a:r>
            <a:endParaRPr lang="en-US" sz="3200" dirty="0">
              <a:solidFill>
                <a:srgbClr val="2E2E2E"/>
              </a:solidFill>
              <a:latin typeface="DM Sans"/>
              <a:ea typeface="DM Sans"/>
              <a:cs typeface="DM Sans"/>
              <a:sym typeface="DM Sans"/>
            </a:endParaRPr>
          </a:p>
        </p:txBody>
      </p:sp>
      <p:sp>
        <p:nvSpPr>
          <p:cNvPr id="17" name="Freeform 17"/>
          <p:cNvSpPr/>
          <p:nvPr/>
        </p:nvSpPr>
        <p:spPr>
          <a:xfrm>
            <a:off x="10791933" y="7207515"/>
            <a:ext cx="673576" cy="67357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flip="none" rotWithShape="1">
            <a:gsLst>
              <a:gs pos="0">
                <a:srgbClr val="006D3B">
                  <a:shade val="30000"/>
                  <a:satMod val="115000"/>
                </a:srgbClr>
              </a:gs>
              <a:gs pos="50000">
                <a:srgbClr val="006D3B">
                  <a:shade val="67500"/>
                  <a:satMod val="115000"/>
                </a:srgbClr>
              </a:gs>
              <a:gs pos="100000">
                <a:srgbClr val="006D3B">
                  <a:shade val="100000"/>
                  <a:satMod val="115000"/>
                </a:srgbClr>
              </a:gs>
            </a:gsLst>
            <a:lin ang="18900000" scaled="1"/>
            <a:tileRect/>
          </a:gradFill>
          <a:effectLst>
            <a:outerShdw blurRad="76200" dir="13500000" sy="23000" kx="1200000" algn="br" rotWithShape="0">
              <a:prstClr val="black">
                <a:alpha val="20000"/>
              </a:prstClr>
            </a:outerShdw>
          </a:effectLst>
        </p:spPr>
      </p:sp>
      <p:sp>
        <p:nvSpPr>
          <p:cNvPr id="19" name="Freeform 19"/>
          <p:cNvSpPr/>
          <p:nvPr/>
        </p:nvSpPr>
        <p:spPr>
          <a:xfrm rot="-5399999">
            <a:off x="10754216" y="1876528"/>
            <a:ext cx="628818" cy="732248"/>
          </a:xfrm>
          <a:custGeom>
            <a:avLst/>
            <a:gdLst/>
            <a:ahLst/>
            <a:cxnLst/>
            <a:rect l="l" t="t" r="r" b="b"/>
            <a:pathLst>
              <a:path w="628818" h="732248">
                <a:moveTo>
                  <a:pt x="0" y="0"/>
                </a:moveTo>
                <a:lnTo>
                  <a:pt x="628817" y="0"/>
                </a:lnTo>
                <a:lnTo>
                  <a:pt x="628817" y="732247"/>
                </a:lnTo>
                <a:lnTo>
                  <a:pt x="0" y="73224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l="7619" t="29888" r="7078" b="27876"/>
          <a:stretch/>
        </p:blipFill>
        <p:spPr>
          <a:xfrm>
            <a:off x="1703828" y="1194643"/>
            <a:ext cx="4062048" cy="1072662"/>
          </a:xfrm>
          <a:prstGeom prst="rect">
            <a:avLst/>
          </a:prstGeom>
          <a:ln>
            <a:noFill/>
          </a:ln>
          <a:effectLst>
            <a:softEdge rad="112500"/>
          </a:effectLst>
        </p:spPr>
      </p:pic>
      <p:sp>
        <p:nvSpPr>
          <p:cNvPr id="5" name="Rectangle 4"/>
          <p:cNvSpPr/>
          <p:nvPr/>
        </p:nvSpPr>
        <p:spPr>
          <a:xfrm>
            <a:off x="1703826" y="6119432"/>
            <a:ext cx="7388241" cy="523220"/>
          </a:xfrm>
          <a:prstGeom prst="rect">
            <a:avLst/>
          </a:prstGeom>
        </p:spPr>
        <p:txBody>
          <a:bodyPr wrap="none">
            <a:spAutoFit/>
          </a:bodyPr>
          <a:lstStyle/>
          <a:p>
            <a:r>
              <a:rPr lang="en-US" sz="2800" b="1" dirty="0"/>
              <a:t>Tools Used:</a:t>
            </a:r>
            <a:r>
              <a:rPr lang="en-US" sz="2800" dirty="0"/>
              <a:t> </a:t>
            </a:r>
            <a:r>
              <a:rPr lang="en-US" sz="2800" dirty="0" smtClean="0"/>
              <a:t> SQL </a:t>
            </a:r>
            <a:r>
              <a:rPr lang="en-US" sz="2800" dirty="0"/>
              <a:t>| Power BI | Power Query | DAX</a:t>
            </a:r>
            <a:endParaRPr lang="en-IN" sz="2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7"/>
          <p:cNvGrpSpPr/>
          <p:nvPr/>
        </p:nvGrpSpPr>
        <p:grpSpPr>
          <a:xfrm rot="5400000">
            <a:off x="8869680" y="891540"/>
            <a:ext cx="9052560" cy="9784080"/>
            <a:chOff x="0" y="-85461"/>
            <a:chExt cx="4816594" cy="1612598"/>
          </a:xfrm>
          <a:effectLst/>
        </p:grpSpPr>
        <p:sp>
          <p:nvSpPr>
            <p:cNvPr id="13" name="Freeform 8"/>
            <p:cNvSpPr/>
            <p:nvPr/>
          </p:nvSpPr>
          <p:spPr>
            <a:xfrm>
              <a:off x="2" y="-85461"/>
              <a:ext cx="4816592" cy="1527137"/>
            </a:xfrm>
            <a:prstGeom prst="rect">
              <a:avLst/>
            </a:prstGeom>
            <a:solidFill>
              <a:srgbClr val="EDEDED"/>
            </a:solidFill>
            <a:ln cap="rnd">
              <a:noFill/>
              <a:prstDash val="solid"/>
              <a:round/>
            </a:ln>
          </p:spPr>
        </p:sp>
        <p:sp>
          <p:nvSpPr>
            <p:cNvPr id="15" name="TextBox 9"/>
            <p:cNvSpPr txBox="1"/>
            <p:nvPr/>
          </p:nvSpPr>
          <p:spPr>
            <a:xfrm>
              <a:off x="0" y="-38100"/>
              <a:ext cx="4816593" cy="1565237"/>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5400000">
            <a:off x="8950452" y="1050248"/>
            <a:ext cx="8595360" cy="9504557"/>
            <a:chOff x="0" y="-85461"/>
            <a:chExt cx="4816594" cy="1612598"/>
          </a:xfrm>
          <a:effectLst/>
        </p:grpSpPr>
        <p:sp>
          <p:nvSpPr>
            <p:cNvPr id="8" name="Freeform 8"/>
            <p:cNvSpPr/>
            <p:nvPr/>
          </p:nvSpPr>
          <p:spPr>
            <a:xfrm>
              <a:off x="2" y="-85461"/>
              <a:ext cx="4816592" cy="1527137"/>
            </a:xfrm>
            <a:prstGeom prst="roundRect">
              <a:avLst/>
            </a:prstGeom>
            <a:solidFill>
              <a:srgbClr val="EDEDED"/>
            </a:solidFill>
            <a:ln cap="rnd">
              <a:noFill/>
              <a:prstDash val="solid"/>
              <a:round/>
            </a:ln>
          </p:spPr>
        </p:sp>
        <p:sp>
          <p:nvSpPr>
            <p:cNvPr id="9" name="TextBox 9"/>
            <p:cNvSpPr txBox="1"/>
            <p:nvPr/>
          </p:nvSpPr>
          <p:spPr>
            <a:xfrm>
              <a:off x="0" y="-38100"/>
              <a:ext cx="4816593" cy="1565237"/>
            </a:xfrm>
            <a:prstGeom prst="round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658903" y="1504848"/>
            <a:ext cx="8027897" cy="1154162"/>
          </a:xfrm>
          <a:prstGeom prst="rect">
            <a:avLst/>
          </a:prstGeom>
        </p:spPr>
        <p:txBody>
          <a:bodyPr wrap="square" lIns="0" tIns="0" rIns="0" bIns="0" rtlCol="0" anchor="t">
            <a:spAutoFit/>
          </a:bodyPr>
          <a:lstStyle/>
          <a:p>
            <a:pPr algn="just">
              <a:lnSpc>
                <a:spcPts val="4480"/>
              </a:lnSpc>
            </a:pPr>
            <a:r>
              <a:rPr lang="en-US" sz="3200" dirty="0" smtClean="0"/>
              <a:t>Low–mid </a:t>
            </a:r>
            <a:r>
              <a:rPr lang="en-US" sz="3200" dirty="0"/>
              <a:t>credit score customers show highest churn — financial stress segment at risk</a:t>
            </a:r>
            <a:endParaRPr lang="en-US" sz="3200" dirty="0">
              <a:solidFill>
                <a:srgbClr val="2E2E2E"/>
              </a:solidFill>
              <a:latin typeface="DM Sans"/>
              <a:ea typeface="DM Sans"/>
              <a:cs typeface="DM Sans"/>
              <a:sym typeface="DM Sans"/>
            </a:endParaRPr>
          </a:p>
        </p:txBody>
      </p:sp>
      <p:sp>
        <p:nvSpPr>
          <p:cNvPr id="6" name="TextBox 6"/>
          <p:cNvSpPr txBox="1"/>
          <p:nvPr/>
        </p:nvSpPr>
        <p:spPr>
          <a:xfrm>
            <a:off x="658903" y="38100"/>
            <a:ext cx="17163909" cy="962251"/>
          </a:xfrm>
          <a:prstGeom prst="rect">
            <a:avLst/>
          </a:prstGeom>
        </p:spPr>
        <p:txBody>
          <a:bodyPr wrap="square" lIns="0" tIns="0" rIns="0" bIns="0" rtlCol="0" anchor="t">
            <a:spAutoFit/>
          </a:bodyPr>
          <a:lstStyle/>
          <a:p>
            <a:pPr algn="ctr">
              <a:lnSpc>
                <a:spcPts val="8640"/>
              </a:lnSpc>
            </a:pPr>
            <a:r>
              <a:rPr lang="en-IN" sz="4000" b="1" dirty="0" smtClean="0">
                <a:solidFill>
                  <a:srgbClr val="004B29"/>
                </a:solidFill>
                <a:latin typeface="Caladea Bold"/>
                <a:ea typeface="Caladea Bold"/>
                <a:cs typeface="Caladea Bold"/>
              </a:rPr>
              <a:t>Churn </a:t>
            </a:r>
            <a:r>
              <a:rPr lang="en-IN" sz="4000" b="1" dirty="0">
                <a:solidFill>
                  <a:srgbClr val="004B29"/>
                </a:solidFill>
                <a:latin typeface="Caladea Bold"/>
                <a:ea typeface="Caladea Bold"/>
                <a:cs typeface="Caladea Bold"/>
              </a:rPr>
              <a:t>by Credit Score</a:t>
            </a:r>
            <a:endParaRPr lang="en-US" sz="4000" b="1" dirty="0">
              <a:solidFill>
                <a:srgbClr val="004B29"/>
              </a:solidFill>
              <a:latin typeface="Caladea Bold"/>
              <a:ea typeface="Caladea Bold"/>
              <a:cs typeface="Caladea Bold"/>
              <a:sym typeface="Caladea Bold"/>
            </a:endParaRPr>
          </a:p>
        </p:txBody>
      </p:sp>
      <p:sp>
        <p:nvSpPr>
          <p:cNvPr id="14" name="TextBox 14"/>
          <p:cNvSpPr txBox="1"/>
          <p:nvPr/>
        </p:nvSpPr>
        <p:spPr>
          <a:xfrm>
            <a:off x="9305275" y="2420461"/>
            <a:ext cx="8517537" cy="6771084"/>
          </a:xfrm>
          <a:prstGeom prst="rect">
            <a:avLst/>
          </a:prstGeom>
        </p:spPr>
        <p:txBody>
          <a:bodyPr lIns="0" tIns="0" rIns="0" bIns="0" rtlCol="0" anchor="t">
            <a:spAutoFit/>
          </a:bodyPr>
          <a:lstStyle/>
          <a:p>
            <a:r>
              <a:rPr lang="en-US" sz="2800" b="1" dirty="0" smtClean="0"/>
              <a:t>Executive </a:t>
            </a:r>
            <a:r>
              <a:rPr lang="en-US" sz="2800" b="1" dirty="0"/>
              <a:t>Insight</a:t>
            </a:r>
          </a:p>
          <a:p>
            <a:r>
              <a:rPr lang="en-US" sz="3200" dirty="0"/>
              <a:t>Churn is disproportionately higher among customers with </a:t>
            </a:r>
            <a:r>
              <a:rPr lang="en-US" sz="3200" b="1" dirty="0"/>
              <a:t>lower to mid-range credit scores </a:t>
            </a:r>
            <a:r>
              <a:rPr lang="en-US" sz="2400" b="1" dirty="0"/>
              <a:t>(580–700)</a:t>
            </a:r>
            <a:r>
              <a:rPr lang="en-US" sz="2400" dirty="0"/>
              <a:t>.</a:t>
            </a:r>
            <a:br>
              <a:rPr lang="en-US" sz="2400" dirty="0"/>
            </a:br>
            <a:r>
              <a:rPr lang="en-US" sz="2400" dirty="0"/>
              <a:t>Higher-score customers maintain </a:t>
            </a:r>
            <a:r>
              <a:rPr lang="en-US" sz="2400" b="1" dirty="0"/>
              <a:t>greater loyalty</a:t>
            </a:r>
            <a:r>
              <a:rPr lang="en-US" sz="2400" dirty="0"/>
              <a:t>, likely due to stronger financial health and deeper banking product engagement.</a:t>
            </a:r>
          </a:p>
          <a:p>
            <a:r>
              <a:rPr lang="en-US" sz="2400" b="1" dirty="0"/>
              <a:t>Credit vulnerability = churn </a:t>
            </a:r>
            <a:r>
              <a:rPr lang="en-US" sz="2400" b="1" dirty="0" smtClean="0"/>
              <a:t>vulnerability</a:t>
            </a:r>
          </a:p>
          <a:p>
            <a:r>
              <a:rPr lang="en-US" sz="2800" b="1" dirty="0" smtClean="0"/>
              <a:t>Recommendation</a:t>
            </a:r>
            <a:endParaRPr lang="en-US" sz="2800" b="1" dirty="0"/>
          </a:p>
          <a:p>
            <a:r>
              <a:rPr lang="en-US" sz="2400" b="1" dirty="0"/>
              <a:t>Deploy risk-tiered retention &amp; financial wellness programs</a:t>
            </a:r>
          </a:p>
          <a:p>
            <a:r>
              <a:rPr lang="en-US" sz="2400" b="1" dirty="0"/>
              <a:t>Actions</a:t>
            </a:r>
            <a:endParaRPr lang="en-US" sz="2400" dirty="0"/>
          </a:p>
          <a:p>
            <a:r>
              <a:rPr lang="en-US" sz="2400" dirty="0"/>
              <a:t>Early credit-behavior alerts &amp; personalized guidance</a:t>
            </a:r>
          </a:p>
          <a:p>
            <a:r>
              <a:rPr lang="en-US" sz="2400" dirty="0"/>
              <a:t>Credit-education nudges + budgeting tools</a:t>
            </a:r>
          </a:p>
          <a:p>
            <a:r>
              <a:rPr lang="en-US" sz="2400" dirty="0"/>
              <a:t>Targeted offers:</a:t>
            </a:r>
          </a:p>
          <a:p>
            <a:pPr lvl="1"/>
            <a:r>
              <a:rPr lang="en-US" sz="2400" dirty="0"/>
              <a:t>Secured cards / starter credit lines</a:t>
            </a:r>
          </a:p>
          <a:p>
            <a:pPr lvl="1"/>
            <a:r>
              <a:rPr lang="en-US" sz="2400" dirty="0"/>
              <a:t>Flexible payment support</a:t>
            </a:r>
          </a:p>
          <a:p>
            <a:pPr lvl="1"/>
            <a:r>
              <a:rPr lang="en-US" sz="2400" dirty="0" err="1"/>
              <a:t>Cashback</a:t>
            </a:r>
            <a:r>
              <a:rPr lang="en-US" sz="2400" dirty="0"/>
              <a:t>/rewards tied to healthy financial behavior</a:t>
            </a:r>
          </a:p>
          <a:p>
            <a:r>
              <a:rPr lang="en-US" sz="2400" dirty="0"/>
              <a:t>Dedicated support path for financially stressed </a:t>
            </a:r>
            <a:r>
              <a:rPr lang="en-US" sz="2400" dirty="0" smtClean="0"/>
              <a:t>users</a:t>
            </a:r>
            <a:r>
              <a:rPr lang="en-US" sz="3200" dirty="0" smtClean="0"/>
              <a:t>.</a:t>
            </a:r>
            <a:endParaRPr lang="en-US" sz="3200" dirty="0"/>
          </a:p>
        </p:txBody>
      </p:sp>
      <p:sp>
        <p:nvSpPr>
          <p:cNvPr id="21" name="Freeform 21"/>
          <p:cNvSpPr/>
          <p:nvPr/>
        </p:nvSpPr>
        <p:spPr>
          <a:xfrm rot="-5399999">
            <a:off x="14386109" y="2103612"/>
            <a:ext cx="534094" cy="621944"/>
          </a:xfrm>
          <a:custGeom>
            <a:avLst/>
            <a:gdLst/>
            <a:ahLst/>
            <a:cxnLst/>
            <a:rect l="l" t="t" r="r" b="b"/>
            <a:pathLst>
              <a:path w="534094" h="621944">
                <a:moveTo>
                  <a:pt x="0" y="0"/>
                </a:moveTo>
                <a:lnTo>
                  <a:pt x="534094" y="0"/>
                </a:lnTo>
                <a:lnTo>
                  <a:pt x="534094" y="621944"/>
                </a:lnTo>
                <a:lnTo>
                  <a:pt x="0" y="62194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2" name="AutoShape 11"/>
          <p:cNvSpPr/>
          <p:nvPr/>
        </p:nvSpPr>
        <p:spPr>
          <a:xfrm>
            <a:off x="0" y="1257300"/>
            <a:ext cx="18288000" cy="0"/>
          </a:xfrm>
          <a:prstGeom prst="line">
            <a:avLst/>
          </a:prstGeom>
          <a:ln>
            <a:headEnd type="none" w="sm" len="sm"/>
            <a:tailEnd type="none" w="sm" len="sm"/>
          </a:ln>
        </p:spPr>
        <p:style>
          <a:lnRef idx="3">
            <a:schemeClr val="dk1"/>
          </a:lnRef>
          <a:fillRef idx="0">
            <a:schemeClr val="dk1"/>
          </a:fillRef>
          <a:effectRef idx="2">
            <a:schemeClr val="dk1"/>
          </a:effectRef>
          <a:fontRef idx="minor">
            <a:schemeClr val="tx1"/>
          </a:fontRef>
        </p:style>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35132" t="44129" r="37595" b="34817"/>
          <a:stretch/>
        </p:blipFill>
        <p:spPr>
          <a:xfrm>
            <a:off x="658903" y="2933700"/>
            <a:ext cx="7900419" cy="3429000"/>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34944" t="64341" r="13920" b="9640"/>
          <a:stretch/>
        </p:blipFill>
        <p:spPr>
          <a:xfrm>
            <a:off x="595195" y="6600665"/>
            <a:ext cx="8091605" cy="2314735"/>
          </a:xfrm>
          <a:prstGeom prst="rect">
            <a:avLst/>
          </a:prstGeom>
        </p:spPr>
      </p:pic>
    </p:spTree>
    <p:extLst>
      <p:ext uri="{BB962C8B-B14F-4D97-AF65-F5344CB8AC3E}">
        <p14:creationId xmlns:p14="http://schemas.microsoft.com/office/powerpoint/2010/main" val="9766797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658903" y="38100"/>
            <a:ext cx="17163909" cy="960969"/>
          </a:xfrm>
          <a:prstGeom prst="rect">
            <a:avLst/>
          </a:prstGeom>
        </p:spPr>
        <p:txBody>
          <a:bodyPr wrap="square" lIns="0" tIns="0" rIns="0" bIns="0" rtlCol="0" anchor="t">
            <a:spAutoFit/>
          </a:bodyPr>
          <a:lstStyle/>
          <a:p>
            <a:pPr algn="ctr">
              <a:lnSpc>
                <a:spcPts val="8640"/>
              </a:lnSpc>
            </a:pPr>
            <a:r>
              <a:rPr lang="en-US" sz="4000" b="1" dirty="0" smtClean="0">
                <a:solidFill>
                  <a:srgbClr val="004B29"/>
                </a:solidFill>
                <a:latin typeface="Caladea Bold"/>
                <a:ea typeface="Caladea Bold"/>
                <a:cs typeface="Caladea Bold"/>
                <a:sym typeface="Caladea Bold"/>
              </a:rPr>
              <a:t>Executive </a:t>
            </a:r>
            <a:r>
              <a:rPr lang="en-US" sz="4000" b="1" dirty="0">
                <a:solidFill>
                  <a:srgbClr val="004B29"/>
                </a:solidFill>
                <a:latin typeface="Caladea Bold"/>
                <a:ea typeface="Caladea Bold"/>
                <a:cs typeface="Caladea Bold"/>
                <a:sym typeface="Caladea Bold"/>
              </a:rPr>
              <a:t>Overview</a:t>
            </a:r>
          </a:p>
        </p:txBody>
      </p:sp>
      <p:sp>
        <p:nvSpPr>
          <p:cNvPr id="21" name="Freeform 21"/>
          <p:cNvSpPr/>
          <p:nvPr/>
        </p:nvSpPr>
        <p:spPr>
          <a:xfrm rot="-5399999">
            <a:off x="14386109" y="2103612"/>
            <a:ext cx="534094" cy="621944"/>
          </a:xfrm>
          <a:custGeom>
            <a:avLst/>
            <a:gdLst/>
            <a:ahLst/>
            <a:cxnLst/>
            <a:rect l="l" t="t" r="r" b="b"/>
            <a:pathLst>
              <a:path w="534094" h="621944">
                <a:moveTo>
                  <a:pt x="0" y="0"/>
                </a:moveTo>
                <a:lnTo>
                  <a:pt x="534094" y="0"/>
                </a:lnTo>
                <a:lnTo>
                  <a:pt x="534094" y="621944"/>
                </a:lnTo>
                <a:lnTo>
                  <a:pt x="0" y="62194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2" name="AutoShape 11"/>
          <p:cNvSpPr/>
          <p:nvPr/>
        </p:nvSpPr>
        <p:spPr>
          <a:xfrm>
            <a:off x="0" y="1257300"/>
            <a:ext cx="18288000" cy="0"/>
          </a:xfrm>
          <a:prstGeom prst="line">
            <a:avLst/>
          </a:prstGeom>
          <a:ln>
            <a:headEnd type="none" w="sm" len="sm"/>
            <a:tailEnd type="none" w="sm" len="sm"/>
          </a:ln>
        </p:spPr>
        <p:style>
          <a:lnRef idx="3">
            <a:schemeClr val="dk1"/>
          </a:lnRef>
          <a:fillRef idx="0">
            <a:schemeClr val="dk1"/>
          </a:fillRef>
          <a:effectRef idx="2">
            <a:schemeClr val="dk1"/>
          </a:effectRef>
          <a:fontRef idx="minor">
            <a:schemeClr val="tx1"/>
          </a:fontRef>
        </p:style>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0136" t="14842" r="13990" b="9429"/>
          <a:stretch/>
        </p:blipFill>
        <p:spPr bwMode="auto">
          <a:xfrm>
            <a:off x="1457325" y="1295400"/>
            <a:ext cx="15373350" cy="86267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17362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658903" y="38100"/>
            <a:ext cx="17163909" cy="960969"/>
          </a:xfrm>
          <a:prstGeom prst="rect">
            <a:avLst/>
          </a:prstGeom>
        </p:spPr>
        <p:txBody>
          <a:bodyPr wrap="square" lIns="0" tIns="0" rIns="0" bIns="0" rtlCol="0" anchor="t">
            <a:spAutoFit/>
          </a:bodyPr>
          <a:lstStyle/>
          <a:p>
            <a:pPr algn="ctr">
              <a:lnSpc>
                <a:spcPts val="8640"/>
              </a:lnSpc>
            </a:pPr>
            <a:r>
              <a:rPr lang="en-US" sz="4000" b="1" dirty="0" smtClean="0">
                <a:solidFill>
                  <a:srgbClr val="004B29"/>
                </a:solidFill>
                <a:latin typeface="Caladea Bold"/>
                <a:ea typeface="Caladea Bold"/>
                <a:cs typeface="Caladea Bold"/>
                <a:sym typeface="Caladea Bold"/>
              </a:rPr>
              <a:t>Customer </a:t>
            </a:r>
            <a:r>
              <a:rPr lang="en-US" sz="4000" b="1" dirty="0">
                <a:solidFill>
                  <a:srgbClr val="004B29"/>
                </a:solidFill>
                <a:latin typeface="Caladea Bold"/>
                <a:ea typeface="Caladea Bold"/>
                <a:cs typeface="Caladea Bold"/>
                <a:sym typeface="Caladea Bold"/>
              </a:rPr>
              <a:t>Demographics</a:t>
            </a:r>
          </a:p>
        </p:txBody>
      </p:sp>
      <p:sp>
        <p:nvSpPr>
          <p:cNvPr id="21" name="Freeform 21"/>
          <p:cNvSpPr/>
          <p:nvPr/>
        </p:nvSpPr>
        <p:spPr>
          <a:xfrm rot="-5399999">
            <a:off x="14386109" y="2103612"/>
            <a:ext cx="534094" cy="621944"/>
          </a:xfrm>
          <a:custGeom>
            <a:avLst/>
            <a:gdLst/>
            <a:ahLst/>
            <a:cxnLst/>
            <a:rect l="l" t="t" r="r" b="b"/>
            <a:pathLst>
              <a:path w="534094" h="621944">
                <a:moveTo>
                  <a:pt x="0" y="0"/>
                </a:moveTo>
                <a:lnTo>
                  <a:pt x="534094" y="0"/>
                </a:lnTo>
                <a:lnTo>
                  <a:pt x="534094" y="621944"/>
                </a:lnTo>
                <a:lnTo>
                  <a:pt x="0" y="62194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2" name="AutoShape 11"/>
          <p:cNvSpPr/>
          <p:nvPr/>
        </p:nvSpPr>
        <p:spPr>
          <a:xfrm>
            <a:off x="0" y="1257300"/>
            <a:ext cx="18288000" cy="0"/>
          </a:xfrm>
          <a:prstGeom prst="line">
            <a:avLst/>
          </a:prstGeom>
          <a:ln>
            <a:headEnd type="none" w="sm" len="sm"/>
            <a:tailEnd type="none" w="sm" len="sm"/>
          </a:ln>
        </p:spPr>
        <p:style>
          <a:lnRef idx="3">
            <a:schemeClr val="dk1"/>
          </a:lnRef>
          <a:fillRef idx="0">
            <a:schemeClr val="dk1"/>
          </a:fillRef>
          <a:effectRef idx="2">
            <a:schemeClr val="dk1"/>
          </a:effectRef>
          <a:fontRef idx="minor">
            <a:schemeClr val="tx1"/>
          </a:fontRef>
        </p:style>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9369" t="14096" r="13892" b="8855"/>
          <a:stretch/>
        </p:blipFill>
        <p:spPr bwMode="auto">
          <a:xfrm>
            <a:off x="1668482" y="1409700"/>
            <a:ext cx="15068550" cy="85060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83750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658903" y="38100"/>
            <a:ext cx="17163909" cy="960969"/>
          </a:xfrm>
          <a:prstGeom prst="rect">
            <a:avLst/>
          </a:prstGeom>
        </p:spPr>
        <p:txBody>
          <a:bodyPr wrap="square" lIns="0" tIns="0" rIns="0" bIns="0" rtlCol="0" anchor="t">
            <a:spAutoFit/>
          </a:bodyPr>
          <a:lstStyle/>
          <a:p>
            <a:pPr algn="ctr">
              <a:lnSpc>
                <a:spcPts val="8640"/>
              </a:lnSpc>
            </a:pPr>
            <a:r>
              <a:rPr lang="en-US" sz="4000" b="1" dirty="0" smtClean="0">
                <a:solidFill>
                  <a:srgbClr val="004B29"/>
                </a:solidFill>
                <a:latin typeface="Caladea Bold"/>
                <a:ea typeface="Caladea Bold"/>
                <a:cs typeface="Caladea Bold"/>
                <a:sym typeface="Caladea Bold"/>
              </a:rPr>
              <a:t>Financial </a:t>
            </a:r>
            <a:r>
              <a:rPr lang="en-US" sz="4000" b="1" dirty="0" err="1" smtClean="0">
                <a:solidFill>
                  <a:srgbClr val="004B29"/>
                </a:solidFill>
                <a:latin typeface="Caladea Bold"/>
                <a:ea typeface="Caladea Bold"/>
                <a:cs typeface="Caladea Bold"/>
                <a:sym typeface="Caladea Bold"/>
              </a:rPr>
              <a:t>Behaviour</a:t>
            </a:r>
            <a:endParaRPr lang="en-US" sz="4000" b="1" dirty="0">
              <a:solidFill>
                <a:srgbClr val="004B29"/>
              </a:solidFill>
              <a:latin typeface="Caladea Bold"/>
              <a:ea typeface="Caladea Bold"/>
              <a:cs typeface="Caladea Bold"/>
              <a:sym typeface="Caladea Bold"/>
            </a:endParaRPr>
          </a:p>
        </p:txBody>
      </p:sp>
      <p:sp>
        <p:nvSpPr>
          <p:cNvPr id="21" name="Freeform 21"/>
          <p:cNvSpPr/>
          <p:nvPr/>
        </p:nvSpPr>
        <p:spPr>
          <a:xfrm rot="-5399999">
            <a:off x="14386109" y="2103612"/>
            <a:ext cx="534094" cy="621944"/>
          </a:xfrm>
          <a:custGeom>
            <a:avLst/>
            <a:gdLst/>
            <a:ahLst/>
            <a:cxnLst/>
            <a:rect l="l" t="t" r="r" b="b"/>
            <a:pathLst>
              <a:path w="534094" h="621944">
                <a:moveTo>
                  <a:pt x="0" y="0"/>
                </a:moveTo>
                <a:lnTo>
                  <a:pt x="534094" y="0"/>
                </a:lnTo>
                <a:lnTo>
                  <a:pt x="534094" y="621944"/>
                </a:lnTo>
                <a:lnTo>
                  <a:pt x="0" y="62194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2" name="AutoShape 11"/>
          <p:cNvSpPr/>
          <p:nvPr/>
        </p:nvSpPr>
        <p:spPr>
          <a:xfrm>
            <a:off x="0" y="1257300"/>
            <a:ext cx="18288000" cy="0"/>
          </a:xfrm>
          <a:prstGeom prst="line">
            <a:avLst/>
          </a:prstGeom>
          <a:ln>
            <a:headEnd type="none" w="sm" len="sm"/>
            <a:tailEnd type="none" w="sm" len="sm"/>
          </a:ln>
        </p:spPr>
        <p:style>
          <a:lnRef idx="3">
            <a:schemeClr val="dk1"/>
          </a:lnRef>
          <a:fillRef idx="0">
            <a:schemeClr val="dk1"/>
          </a:fillRef>
          <a:effectRef idx="2">
            <a:schemeClr val="dk1"/>
          </a:effectRef>
          <a:fontRef idx="minor">
            <a:schemeClr val="tx1"/>
          </a:fontRef>
        </p:style>
      </p:sp>
      <p:pic>
        <p:nvPicPr>
          <p:cNvPr id="307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9151" t="14348" r="14275" b="9374"/>
          <a:stretch/>
        </p:blipFill>
        <p:spPr bwMode="auto">
          <a:xfrm>
            <a:off x="1336723" y="1276350"/>
            <a:ext cx="15579675" cy="87253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12957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658903" y="38100"/>
            <a:ext cx="17163909" cy="960969"/>
          </a:xfrm>
          <a:prstGeom prst="rect">
            <a:avLst/>
          </a:prstGeom>
        </p:spPr>
        <p:txBody>
          <a:bodyPr wrap="square" lIns="0" tIns="0" rIns="0" bIns="0" rtlCol="0" anchor="t">
            <a:spAutoFit/>
          </a:bodyPr>
          <a:lstStyle/>
          <a:p>
            <a:pPr algn="ctr">
              <a:lnSpc>
                <a:spcPts val="8640"/>
              </a:lnSpc>
            </a:pPr>
            <a:r>
              <a:rPr lang="en-US" sz="4000" b="1" dirty="0" smtClean="0">
                <a:solidFill>
                  <a:srgbClr val="004B29"/>
                </a:solidFill>
                <a:latin typeface="Caladea Bold"/>
                <a:ea typeface="Caladea Bold"/>
                <a:cs typeface="Caladea Bold"/>
                <a:sym typeface="Caladea Bold"/>
              </a:rPr>
              <a:t>Product </a:t>
            </a:r>
            <a:r>
              <a:rPr lang="en-US" sz="4000" b="1" dirty="0">
                <a:solidFill>
                  <a:srgbClr val="004B29"/>
                </a:solidFill>
                <a:latin typeface="Caladea Bold"/>
                <a:ea typeface="Caladea Bold"/>
                <a:cs typeface="Caladea Bold"/>
                <a:sym typeface="Caladea Bold"/>
              </a:rPr>
              <a:t>&amp; Engagement</a:t>
            </a:r>
          </a:p>
        </p:txBody>
      </p:sp>
      <p:sp>
        <p:nvSpPr>
          <p:cNvPr id="21" name="Freeform 21"/>
          <p:cNvSpPr/>
          <p:nvPr/>
        </p:nvSpPr>
        <p:spPr>
          <a:xfrm rot="-5399999">
            <a:off x="14386109" y="2103612"/>
            <a:ext cx="534094" cy="621944"/>
          </a:xfrm>
          <a:custGeom>
            <a:avLst/>
            <a:gdLst/>
            <a:ahLst/>
            <a:cxnLst/>
            <a:rect l="l" t="t" r="r" b="b"/>
            <a:pathLst>
              <a:path w="534094" h="621944">
                <a:moveTo>
                  <a:pt x="0" y="0"/>
                </a:moveTo>
                <a:lnTo>
                  <a:pt x="534094" y="0"/>
                </a:lnTo>
                <a:lnTo>
                  <a:pt x="534094" y="621944"/>
                </a:lnTo>
                <a:lnTo>
                  <a:pt x="0" y="62194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2" name="AutoShape 11"/>
          <p:cNvSpPr/>
          <p:nvPr/>
        </p:nvSpPr>
        <p:spPr>
          <a:xfrm>
            <a:off x="0" y="1257300"/>
            <a:ext cx="18288000" cy="0"/>
          </a:xfrm>
          <a:prstGeom prst="line">
            <a:avLst/>
          </a:prstGeom>
          <a:ln>
            <a:headEnd type="none" w="sm" len="sm"/>
            <a:tailEnd type="none" w="sm" len="sm"/>
          </a:ln>
        </p:spPr>
        <p:style>
          <a:lnRef idx="3">
            <a:schemeClr val="dk1"/>
          </a:lnRef>
          <a:fillRef idx="0">
            <a:schemeClr val="dk1"/>
          </a:fillRef>
          <a:effectRef idx="2">
            <a:schemeClr val="dk1"/>
          </a:effectRef>
          <a:fontRef idx="minor">
            <a:schemeClr val="tx1"/>
          </a:fontRef>
        </p:style>
      </p:sp>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9297" t="14502" r="13836" b="9114"/>
          <a:stretch/>
        </p:blipFill>
        <p:spPr bwMode="auto">
          <a:xfrm>
            <a:off x="1697057" y="1447800"/>
            <a:ext cx="15087600" cy="84291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24922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658903" y="38100"/>
            <a:ext cx="17163909" cy="960969"/>
          </a:xfrm>
          <a:prstGeom prst="rect">
            <a:avLst/>
          </a:prstGeom>
        </p:spPr>
        <p:txBody>
          <a:bodyPr wrap="square" lIns="0" tIns="0" rIns="0" bIns="0" rtlCol="0" anchor="t">
            <a:spAutoFit/>
          </a:bodyPr>
          <a:lstStyle/>
          <a:p>
            <a:pPr algn="ctr">
              <a:lnSpc>
                <a:spcPts val="8640"/>
              </a:lnSpc>
            </a:pPr>
            <a:r>
              <a:rPr lang="en-US" sz="4000" b="1" dirty="0">
                <a:solidFill>
                  <a:srgbClr val="004B29"/>
                </a:solidFill>
                <a:latin typeface="Caladea Bold"/>
                <a:ea typeface="Caladea Bold"/>
                <a:cs typeface="Caladea Bold"/>
                <a:sym typeface="Caladea Bold"/>
              </a:rPr>
              <a:t>Churn Diagnostics &amp; Risk</a:t>
            </a:r>
          </a:p>
        </p:txBody>
      </p:sp>
      <p:sp>
        <p:nvSpPr>
          <p:cNvPr id="21" name="Freeform 21"/>
          <p:cNvSpPr/>
          <p:nvPr/>
        </p:nvSpPr>
        <p:spPr>
          <a:xfrm rot="-5399999">
            <a:off x="14386109" y="2103612"/>
            <a:ext cx="534094" cy="621944"/>
          </a:xfrm>
          <a:custGeom>
            <a:avLst/>
            <a:gdLst/>
            <a:ahLst/>
            <a:cxnLst/>
            <a:rect l="l" t="t" r="r" b="b"/>
            <a:pathLst>
              <a:path w="534094" h="621944">
                <a:moveTo>
                  <a:pt x="0" y="0"/>
                </a:moveTo>
                <a:lnTo>
                  <a:pt x="534094" y="0"/>
                </a:lnTo>
                <a:lnTo>
                  <a:pt x="534094" y="621944"/>
                </a:lnTo>
                <a:lnTo>
                  <a:pt x="0" y="62194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2" name="AutoShape 11"/>
          <p:cNvSpPr/>
          <p:nvPr/>
        </p:nvSpPr>
        <p:spPr>
          <a:xfrm>
            <a:off x="0" y="1257300"/>
            <a:ext cx="18288000" cy="0"/>
          </a:xfrm>
          <a:prstGeom prst="line">
            <a:avLst/>
          </a:prstGeom>
          <a:ln>
            <a:headEnd type="none" w="sm" len="sm"/>
            <a:tailEnd type="none" w="sm" len="sm"/>
          </a:ln>
        </p:spPr>
        <p:style>
          <a:lnRef idx="3">
            <a:schemeClr val="dk1"/>
          </a:lnRef>
          <a:fillRef idx="0">
            <a:schemeClr val="dk1"/>
          </a:fillRef>
          <a:effectRef idx="2">
            <a:schemeClr val="dk1"/>
          </a:effectRef>
          <a:fontRef idx="minor">
            <a:schemeClr val="tx1"/>
          </a:fontRef>
        </p:style>
      </p:sp>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9838" t="14951" r="13297" b="8333"/>
          <a:stretch/>
        </p:blipFill>
        <p:spPr bwMode="auto">
          <a:xfrm>
            <a:off x="1675010" y="1428750"/>
            <a:ext cx="15241390" cy="8552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50723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658903" y="38100"/>
            <a:ext cx="17163909" cy="960969"/>
          </a:xfrm>
          <a:prstGeom prst="rect">
            <a:avLst/>
          </a:prstGeom>
        </p:spPr>
        <p:txBody>
          <a:bodyPr wrap="square" lIns="0" tIns="0" rIns="0" bIns="0" rtlCol="0" anchor="t">
            <a:spAutoFit/>
          </a:bodyPr>
          <a:lstStyle/>
          <a:p>
            <a:pPr algn="ctr">
              <a:lnSpc>
                <a:spcPts val="8640"/>
              </a:lnSpc>
            </a:pPr>
            <a:r>
              <a:rPr lang="en-US" sz="4000" b="1" dirty="0" smtClean="0">
                <a:solidFill>
                  <a:srgbClr val="004B29"/>
                </a:solidFill>
                <a:latin typeface="Caladea Bold"/>
                <a:ea typeface="Caladea Bold"/>
                <a:cs typeface="Caladea Bold"/>
                <a:sym typeface="Caladea Bold"/>
              </a:rPr>
              <a:t>Customer </a:t>
            </a:r>
            <a:r>
              <a:rPr lang="en-US" sz="4000" b="1" dirty="0">
                <a:solidFill>
                  <a:srgbClr val="004B29"/>
                </a:solidFill>
                <a:latin typeface="Caladea Bold"/>
                <a:ea typeface="Caladea Bold"/>
                <a:cs typeface="Caladea Bold"/>
                <a:sym typeface="Caladea Bold"/>
              </a:rPr>
              <a:t>Detail</a:t>
            </a:r>
          </a:p>
        </p:txBody>
      </p:sp>
      <p:sp>
        <p:nvSpPr>
          <p:cNvPr id="21" name="Freeform 21"/>
          <p:cNvSpPr/>
          <p:nvPr/>
        </p:nvSpPr>
        <p:spPr>
          <a:xfrm rot="-5399999">
            <a:off x="14386109" y="2103612"/>
            <a:ext cx="534094" cy="621944"/>
          </a:xfrm>
          <a:custGeom>
            <a:avLst/>
            <a:gdLst/>
            <a:ahLst/>
            <a:cxnLst/>
            <a:rect l="l" t="t" r="r" b="b"/>
            <a:pathLst>
              <a:path w="534094" h="621944">
                <a:moveTo>
                  <a:pt x="0" y="0"/>
                </a:moveTo>
                <a:lnTo>
                  <a:pt x="534094" y="0"/>
                </a:lnTo>
                <a:lnTo>
                  <a:pt x="534094" y="621944"/>
                </a:lnTo>
                <a:lnTo>
                  <a:pt x="0" y="62194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2" name="AutoShape 11"/>
          <p:cNvSpPr/>
          <p:nvPr/>
        </p:nvSpPr>
        <p:spPr>
          <a:xfrm>
            <a:off x="0" y="1257300"/>
            <a:ext cx="18288000" cy="0"/>
          </a:xfrm>
          <a:prstGeom prst="line">
            <a:avLst/>
          </a:prstGeom>
          <a:ln>
            <a:headEnd type="none" w="sm" len="sm"/>
            <a:tailEnd type="none" w="sm" len="sm"/>
          </a:ln>
        </p:spPr>
        <p:style>
          <a:lnRef idx="3">
            <a:schemeClr val="dk1"/>
          </a:lnRef>
          <a:fillRef idx="0">
            <a:schemeClr val="dk1"/>
          </a:fillRef>
          <a:effectRef idx="2">
            <a:schemeClr val="dk1"/>
          </a:effectRef>
          <a:fontRef idx="minor">
            <a:schemeClr val="tx1"/>
          </a:fontRef>
        </p:style>
      </p:sp>
      <p:pic>
        <p:nvPicPr>
          <p:cNvPr id="614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9737" t="15748" r="14368" b="9635"/>
          <a:stretch/>
        </p:blipFill>
        <p:spPr bwMode="auto">
          <a:xfrm>
            <a:off x="1591033" y="1409700"/>
            <a:ext cx="15439668" cy="8534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56387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6"/>
          <p:cNvGrpSpPr/>
          <p:nvPr/>
        </p:nvGrpSpPr>
        <p:grpSpPr>
          <a:xfrm>
            <a:off x="9722825" y="929567"/>
            <a:ext cx="7269567" cy="1463040"/>
            <a:chOff x="0" y="0"/>
            <a:chExt cx="2701476" cy="550855"/>
          </a:xfrm>
        </p:grpSpPr>
        <p:sp>
          <p:nvSpPr>
            <p:cNvPr id="34" name="Freeform 7"/>
            <p:cNvSpPr/>
            <p:nvPr/>
          </p:nvSpPr>
          <p:spPr>
            <a:xfrm>
              <a:off x="0" y="0"/>
              <a:ext cx="2701476" cy="550855"/>
            </a:xfrm>
            <a:custGeom>
              <a:avLst/>
              <a:gdLst/>
              <a:ahLst/>
              <a:cxnLst/>
              <a:rect l="l" t="t" r="r" b="b"/>
              <a:pathLst>
                <a:path w="2701476" h="550855">
                  <a:moveTo>
                    <a:pt x="75478" y="0"/>
                  </a:moveTo>
                  <a:lnTo>
                    <a:pt x="2625998" y="0"/>
                  </a:lnTo>
                  <a:cubicBezTo>
                    <a:pt x="2646016" y="0"/>
                    <a:pt x="2665214" y="7952"/>
                    <a:pt x="2679369" y="22107"/>
                  </a:cubicBezTo>
                  <a:cubicBezTo>
                    <a:pt x="2693524" y="36262"/>
                    <a:pt x="2701476" y="55460"/>
                    <a:pt x="2701476" y="75478"/>
                  </a:cubicBezTo>
                  <a:lnTo>
                    <a:pt x="2701476" y="475377"/>
                  </a:lnTo>
                  <a:cubicBezTo>
                    <a:pt x="2701476" y="495395"/>
                    <a:pt x="2693524" y="514593"/>
                    <a:pt x="2679369" y="528748"/>
                  </a:cubicBezTo>
                  <a:cubicBezTo>
                    <a:pt x="2665214" y="542903"/>
                    <a:pt x="2646016" y="550855"/>
                    <a:pt x="2625998" y="550855"/>
                  </a:cubicBezTo>
                  <a:lnTo>
                    <a:pt x="75478" y="550855"/>
                  </a:lnTo>
                  <a:cubicBezTo>
                    <a:pt x="55460" y="550855"/>
                    <a:pt x="36262" y="542903"/>
                    <a:pt x="22107" y="528748"/>
                  </a:cubicBezTo>
                  <a:cubicBezTo>
                    <a:pt x="7952" y="514593"/>
                    <a:pt x="0" y="495395"/>
                    <a:pt x="0" y="475377"/>
                  </a:cubicBezTo>
                  <a:lnTo>
                    <a:pt x="0" y="75478"/>
                  </a:lnTo>
                  <a:cubicBezTo>
                    <a:pt x="0" y="55460"/>
                    <a:pt x="7952" y="36262"/>
                    <a:pt x="22107" y="22107"/>
                  </a:cubicBezTo>
                  <a:cubicBezTo>
                    <a:pt x="36262" y="7952"/>
                    <a:pt x="55460" y="0"/>
                    <a:pt x="75478" y="0"/>
                  </a:cubicBezTo>
                  <a:close/>
                </a:path>
              </a:pathLst>
            </a:custGeom>
            <a:solidFill>
              <a:srgbClr val="EDEDED"/>
            </a:solidFill>
          </p:spPr>
        </p:sp>
        <p:sp>
          <p:nvSpPr>
            <p:cNvPr id="35" name="TextBox 8"/>
            <p:cNvSpPr txBox="1"/>
            <p:nvPr/>
          </p:nvSpPr>
          <p:spPr>
            <a:xfrm>
              <a:off x="0" y="-38100"/>
              <a:ext cx="2701476" cy="58895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578795" y="-1378770"/>
            <a:ext cx="8221433" cy="822143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41820" r="-74030" b="-21236"/>
              </a:stretch>
            </a:blipFill>
          </p:spPr>
        </p:sp>
      </p:grpSp>
      <p:sp>
        <p:nvSpPr>
          <p:cNvPr id="11" name="TextBox 11"/>
          <p:cNvSpPr txBox="1"/>
          <p:nvPr/>
        </p:nvSpPr>
        <p:spPr>
          <a:xfrm>
            <a:off x="9791700" y="1109654"/>
            <a:ext cx="7269567" cy="1102866"/>
          </a:xfrm>
          <a:prstGeom prst="rect">
            <a:avLst/>
          </a:prstGeom>
        </p:spPr>
        <p:txBody>
          <a:bodyPr wrap="square" lIns="0" tIns="0" rIns="0" bIns="0" rtlCol="0" anchor="t">
            <a:spAutoFit/>
          </a:bodyPr>
          <a:lstStyle/>
          <a:p>
            <a:pPr algn="ctr">
              <a:lnSpc>
                <a:spcPts val="8640"/>
              </a:lnSpc>
            </a:pPr>
            <a:r>
              <a:rPr lang="en-IN" sz="4800" b="1" dirty="0" smtClean="0">
                <a:solidFill>
                  <a:srgbClr val="004B29"/>
                </a:solidFill>
                <a:latin typeface="Caladea Bold"/>
                <a:ea typeface="Caladea Bold"/>
                <a:cs typeface="Caladea Bold"/>
              </a:rPr>
              <a:t>Recommended </a:t>
            </a:r>
            <a:r>
              <a:rPr lang="en-IN" sz="4800" b="1" dirty="0">
                <a:solidFill>
                  <a:srgbClr val="004B29"/>
                </a:solidFill>
                <a:latin typeface="Caladea Bold"/>
                <a:ea typeface="Caladea Bold"/>
                <a:cs typeface="Caladea Bold"/>
              </a:rPr>
              <a:t>Actions</a:t>
            </a:r>
            <a:endParaRPr lang="en-US" sz="4800" b="1" dirty="0">
              <a:solidFill>
                <a:srgbClr val="004B29"/>
              </a:solidFill>
              <a:latin typeface="Caladea Bold"/>
              <a:ea typeface="Caladea Bold"/>
              <a:cs typeface="Caladea Bold"/>
            </a:endParaRPr>
          </a:p>
        </p:txBody>
      </p:sp>
      <p:grpSp>
        <p:nvGrpSpPr>
          <p:cNvPr id="19" name="Group 19"/>
          <p:cNvGrpSpPr/>
          <p:nvPr/>
        </p:nvGrpSpPr>
        <p:grpSpPr>
          <a:xfrm>
            <a:off x="6893831" y="8648700"/>
            <a:ext cx="7384281" cy="7384281"/>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DED"/>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8" name="Rectangle 27"/>
          <p:cNvSpPr/>
          <p:nvPr/>
        </p:nvSpPr>
        <p:spPr>
          <a:xfrm>
            <a:off x="10019441" y="2765311"/>
            <a:ext cx="7212103" cy="5593839"/>
          </a:xfrm>
          <a:prstGeom prst="rect">
            <a:avLst/>
          </a:prstGeom>
        </p:spPr>
        <p:txBody>
          <a:bodyPr wrap="none">
            <a:spAutoFit/>
          </a:bodyPr>
          <a:lstStyle/>
          <a:p>
            <a:r>
              <a:rPr lang="en-US" sz="3200" b="1" dirty="0" smtClean="0"/>
              <a:t>1</a:t>
            </a:r>
            <a:r>
              <a:rPr lang="en-US" sz="3200" b="1" dirty="0"/>
              <a:t>. Retention Program</a:t>
            </a:r>
          </a:p>
          <a:p>
            <a:r>
              <a:rPr lang="en-US" sz="3200" dirty="0" err="1"/>
              <a:t>Cashback</a:t>
            </a:r>
            <a:r>
              <a:rPr lang="en-US" sz="3200" dirty="0"/>
              <a:t> for loyal customers</a:t>
            </a:r>
          </a:p>
          <a:p>
            <a:r>
              <a:rPr lang="en-US" sz="3200" dirty="0"/>
              <a:t>Tier-based reward memberships</a:t>
            </a:r>
          </a:p>
          <a:p>
            <a:r>
              <a:rPr lang="en-US" sz="3200" b="1" dirty="0"/>
              <a:t>2. Cross-Sell Campaign</a:t>
            </a:r>
          </a:p>
          <a:p>
            <a:r>
              <a:rPr lang="en-US" sz="3200" dirty="0"/>
              <a:t>Personal loan + credit card + savings packs</a:t>
            </a:r>
          </a:p>
          <a:p>
            <a:r>
              <a:rPr lang="en-US" sz="3200" b="1" dirty="0"/>
              <a:t>3. Engagement Boosters</a:t>
            </a:r>
            <a:endParaRPr lang="en-US" sz="6600" b="1" dirty="0">
              <a:solidFill>
                <a:srgbClr val="004B29"/>
              </a:solidFill>
              <a:latin typeface="Caladea Bold"/>
              <a:ea typeface="Caladea Bold"/>
              <a:cs typeface="Caladea Bold"/>
            </a:endParaRPr>
          </a:p>
          <a:p>
            <a:r>
              <a:rPr lang="en-US" sz="3200" dirty="0"/>
              <a:t>EMI holiday options</a:t>
            </a:r>
          </a:p>
          <a:p>
            <a:r>
              <a:rPr lang="en-US" sz="3200" dirty="0"/>
              <a:t>Personalized wealth planners</a:t>
            </a:r>
          </a:p>
          <a:p>
            <a:r>
              <a:rPr lang="en-US" sz="3200" b="1" dirty="0"/>
              <a:t>4. Credit Support</a:t>
            </a:r>
          </a:p>
          <a:p>
            <a:r>
              <a:rPr lang="en-US" sz="3200" dirty="0"/>
              <a:t>Credit score repair advisory &amp; alerts</a:t>
            </a:r>
          </a:p>
          <a:p>
            <a:pPr>
              <a:lnSpc>
                <a:spcPts val="4480"/>
              </a:lnSpc>
              <a:buSzPct val="120000"/>
            </a:pPr>
            <a:endParaRPr lang="en-IN" sz="3200" dirty="0">
              <a:solidFill>
                <a:srgbClr val="2E2E2E"/>
              </a:solidFill>
              <a:latin typeface="DM Sans"/>
              <a:ea typeface="DM Sans"/>
              <a:cs typeface="DM Sans"/>
            </a:endParaRPr>
          </a:p>
        </p:txBody>
      </p:sp>
      <p:sp>
        <p:nvSpPr>
          <p:cNvPr id="36" name="Freeform 9"/>
          <p:cNvSpPr/>
          <p:nvPr/>
        </p:nvSpPr>
        <p:spPr>
          <a:xfrm>
            <a:off x="4986422" y="-1378770"/>
            <a:ext cx="3312431" cy="314305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flip="none" rotWithShape="1">
            <a:gsLst>
              <a:gs pos="0">
                <a:srgbClr val="006D3B">
                  <a:shade val="30000"/>
                  <a:satMod val="115000"/>
                </a:srgbClr>
              </a:gs>
              <a:gs pos="50000">
                <a:srgbClr val="006D3B">
                  <a:shade val="67500"/>
                  <a:satMod val="115000"/>
                </a:srgbClr>
              </a:gs>
              <a:gs pos="100000">
                <a:srgbClr val="006D3B">
                  <a:shade val="100000"/>
                  <a:satMod val="115000"/>
                </a:srgbClr>
              </a:gs>
            </a:gsLst>
            <a:lin ang="18900000" scaled="1"/>
            <a:tileRect/>
          </a:gradFill>
        </p:spPr>
      </p:sp>
      <p:sp>
        <p:nvSpPr>
          <p:cNvPr id="37" name="Freeform 17"/>
          <p:cNvSpPr/>
          <p:nvPr/>
        </p:nvSpPr>
        <p:spPr>
          <a:xfrm>
            <a:off x="5387929" y="4914900"/>
            <a:ext cx="1254709" cy="128979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flip="none" rotWithShape="1">
            <a:gsLst>
              <a:gs pos="0">
                <a:srgbClr val="006D3B">
                  <a:shade val="30000"/>
                  <a:satMod val="115000"/>
                </a:srgbClr>
              </a:gs>
              <a:gs pos="50000">
                <a:srgbClr val="006D3B">
                  <a:shade val="67500"/>
                  <a:satMod val="115000"/>
                </a:srgbClr>
              </a:gs>
              <a:gs pos="100000">
                <a:srgbClr val="006D3B">
                  <a:shade val="100000"/>
                  <a:satMod val="115000"/>
                </a:srgbClr>
              </a:gs>
            </a:gsLst>
            <a:lin ang="18900000" scaled="1"/>
            <a:tileRect/>
          </a:gradFill>
          <a:effectLst>
            <a:outerShdw blurRad="76200" dir="13500000" sy="23000" kx="1200000" algn="br" rotWithShape="0">
              <a:prstClr val="black">
                <a:alpha val="20000"/>
              </a:prstClr>
            </a:outerShdw>
          </a:effectLst>
        </p:spPr>
      </p:sp>
    </p:spTree>
    <p:extLst>
      <p:ext uri="{BB962C8B-B14F-4D97-AF65-F5344CB8AC3E}">
        <p14:creationId xmlns:p14="http://schemas.microsoft.com/office/powerpoint/2010/main" val="3811071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532662" y="-3559356"/>
            <a:ext cx="6240988" cy="624098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D3B"/>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47750" y="56685"/>
            <a:ext cx="9677400" cy="1102866"/>
          </a:xfrm>
          <a:prstGeom prst="rect">
            <a:avLst/>
          </a:prstGeom>
        </p:spPr>
        <p:txBody>
          <a:bodyPr wrap="square" lIns="0" tIns="0" rIns="0" bIns="0" rtlCol="0" anchor="t">
            <a:spAutoFit/>
          </a:bodyPr>
          <a:lstStyle/>
          <a:p>
            <a:pPr>
              <a:lnSpc>
                <a:spcPts val="8640"/>
              </a:lnSpc>
            </a:pPr>
            <a:r>
              <a:rPr lang="en-IN" sz="4000" b="1" dirty="0" smtClean="0">
                <a:solidFill>
                  <a:srgbClr val="004B29"/>
                </a:solidFill>
                <a:latin typeface="Caladea Bold"/>
                <a:ea typeface="Caladea Bold"/>
                <a:cs typeface="Caladea Bold"/>
              </a:rPr>
              <a:t>Conclusion </a:t>
            </a:r>
            <a:r>
              <a:rPr lang="en-IN" sz="4000" b="1" dirty="0">
                <a:solidFill>
                  <a:srgbClr val="004B29"/>
                </a:solidFill>
                <a:latin typeface="Caladea Bold"/>
                <a:ea typeface="Caladea Bold"/>
                <a:cs typeface="Caladea Bold"/>
              </a:rPr>
              <a:t>&amp; Strategic Recommendations </a:t>
            </a:r>
            <a:endParaRPr lang="en-US" sz="4000" b="1" dirty="0">
              <a:solidFill>
                <a:srgbClr val="004B29"/>
              </a:solidFill>
              <a:latin typeface="Caladea Bold"/>
              <a:ea typeface="Caladea Bold"/>
              <a:cs typeface="Caladea Bold"/>
              <a:sym typeface="Caladea Bold"/>
            </a:endParaRPr>
          </a:p>
        </p:txBody>
      </p:sp>
      <p:grpSp>
        <p:nvGrpSpPr>
          <p:cNvPr id="7" name="Group 7"/>
          <p:cNvGrpSpPr/>
          <p:nvPr/>
        </p:nvGrpSpPr>
        <p:grpSpPr>
          <a:xfrm>
            <a:off x="0" y="5286025"/>
            <a:ext cx="18288000" cy="5798349"/>
            <a:chOff x="0" y="0"/>
            <a:chExt cx="4816593" cy="1527137"/>
          </a:xfrm>
        </p:grpSpPr>
        <p:sp>
          <p:nvSpPr>
            <p:cNvPr id="8" name="Freeform 8"/>
            <p:cNvSpPr/>
            <p:nvPr/>
          </p:nvSpPr>
          <p:spPr>
            <a:xfrm>
              <a:off x="0" y="0"/>
              <a:ext cx="4816592" cy="1527137"/>
            </a:xfrm>
            <a:custGeom>
              <a:avLst/>
              <a:gdLst/>
              <a:ahLst/>
              <a:cxnLst/>
              <a:rect l="l" t="t" r="r" b="b"/>
              <a:pathLst>
                <a:path w="4816592" h="1527137">
                  <a:moveTo>
                    <a:pt x="42333" y="0"/>
                  </a:moveTo>
                  <a:lnTo>
                    <a:pt x="4774259" y="0"/>
                  </a:lnTo>
                  <a:cubicBezTo>
                    <a:pt x="4785487" y="0"/>
                    <a:pt x="4796254" y="4460"/>
                    <a:pt x="4804193" y="12399"/>
                  </a:cubicBezTo>
                  <a:cubicBezTo>
                    <a:pt x="4812132" y="20338"/>
                    <a:pt x="4816592" y="31106"/>
                    <a:pt x="4816592" y="42333"/>
                  </a:cubicBezTo>
                  <a:lnTo>
                    <a:pt x="4816592" y="1484804"/>
                  </a:lnTo>
                  <a:cubicBezTo>
                    <a:pt x="4816592" y="1496031"/>
                    <a:pt x="4812132" y="1506799"/>
                    <a:pt x="4804193" y="1514738"/>
                  </a:cubicBezTo>
                  <a:cubicBezTo>
                    <a:pt x="4796254" y="1522677"/>
                    <a:pt x="4785487" y="1527137"/>
                    <a:pt x="4774259" y="1527137"/>
                  </a:cubicBezTo>
                  <a:lnTo>
                    <a:pt x="42333" y="1527137"/>
                  </a:lnTo>
                  <a:cubicBezTo>
                    <a:pt x="31106" y="1527137"/>
                    <a:pt x="20338" y="1522677"/>
                    <a:pt x="12399" y="1514738"/>
                  </a:cubicBezTo>
                  <a:cubicBezTo>
                    <a:pt x="4460" y="1506799"/>
                    <a:pt x="0" y="1496031"/>
                    <a:pt x="0" y="1484804"/>
                  </a:cubicBezTo>
                  <a:lnTo>
                    <a:pt x="0" y="42333"/>
                  </a:lnTo>
                  <a:cubicBezTo>
                    <a:pt x="0" y="31106"/>
                    <a:pt x="4460" y="20338"/>
                    <a:pt x="12399" y="12399"/>
                  </a:cubicBezTo>
                  <a:cubicBezTo>
                    <a:pt x="20338" y="4460"/>
                    <a:pt x="31106" y="0"/>
                    <a:pt x="42333" y="0"/>
                  </a:cubicBezTo>
                  <a:close/>
                </a:path>
              </a:pathLst>
            </a:custGeom>
            <a:solidFill>
              <a:srgbClr val="EDEDED"/>
            </a:solidFill>
            <a:ln cap="rnd">
              <a:noFill/>
              <a:prstDash val="solid"/>
              <a:round/>
            </a:ln>
          </p:spPr>
        </p:sp>
        <p:sp>
          <p:nvSpPr>
            <p:cNvPr id="9" name="TextBox 9"/>
            <p:cNvSpPr txBox="1"/>
            <p:nvPr/>
          </p:nvSpPr>
          <p:spPr>
            <a:xfrm>
              <a:off x="0" y="-38100"/>
              <a:ext cx="4816593" cy="1565237"/>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5292538" y="1119407"/>
            <a:ext cx="2046027" cy="204602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B29"/>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rot="-5399999">
            <a:off x="16048504" y="1831448"/>
            <a:ext cx="534094" cy="621944"/>
          </a:xfrm>
          <a:custGeom>
            <a:avLst/>
            <a:gdLst/>
            <a:ahLst/>
            <a:cxnLst/>
            <a:rect l="l" t="t" r="r" b="b"/>
            <a:pathLst>
              <a:path w="534094" h="621944">
                <a:moveTo>
                  <a:pt x="0" y="0"/>
                </a:moveTo>
                <a:lnTo>
                  <a:pt x="534094" y="0"/>
                </a:lnTo>
                <a:lnTo>
                  <a:pt x="534094" y="621944"/>
                </a:lnTo>
                <a:lnTo>
                  <a:pt x="0" y="62194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2" name="Rectangle 21"/>
          <p:cNvSpPr/>
          <p:nvPr/>
        </p:nvSpPr>
        <p:spPr>
          <a:xfrm>
            <a:off x="942975" y="1845744"/>
            <a:ext cx="16402050" cy="8840882"/>
          </a:xfrm>
          <a:prstGeom prst="rect">
            <a:avLst/>
          </a:prstGeom>
        </p:spPr>
        <p:txBody>
          <a:bodyPr wrap="square">
            <a:spAutoFit/>
          </a:bodyPr>
          <a:lstStyle/>
          <a:p>
            <a:pPr algn="just">
              <a:lnSpc>
                <a:spcPts val="4480"/>
              </a:lnSpc>
            </a:pPr>
            <a:r>
              <a:rPr lang="en-US" sz="2800" b="1" dirty="0" smtClean="0">
                <a:solidFill>
                  <a:srgbClr val="2E2E2E"/>
                </a:solidFill>
                <a:latin typeface="DM Sans"/>
                <a:ea typeface="DM Sans"/>
                <a:cs typeface="DM Sans"/>
              </a:rPr>
              <a:t>Key </a:t>
            </a:r>
            <a:r>
              <a:rPr lang="en-US" sz="2800" b="1" dirty="0">
                <a:solidFill>
                  <a:srgbClr val="2E2E2E"/>
                </a:solidFill>
                <a:latin typeface="DM Sans"/>
                <a:ea typeface="DM Sans"/>
                <a:cs typeface="DM Sans"/>
              </a:rPr>
              <a:t>Insights from the </a:t>
            </a:r>
            <a:r>
              <a:rPr lang="en-US" sz="2800" b="1" dirty="0" smtClean="0">
                <a:solidFill>
                  <a:srgbClr val="2E2E2E"/>
                </a:solidFill>
                <a:latin typeface="DM Sans"/>
                <a:ea typeface="DM Sans"/>
                <a:cs typeface="DM Sans"/>
              </a:rPr>
              <a:t>Analysis</a:t>
            </a:r>
          </a:p>
          <a:p>
            <a:pPr algn="just">
              <a:lnSpc>
                <a:spcPts val="4480"/>
              </a:lnSpc>
            </a:pPr>
            <a:endParaRPr lang="en-US" sz="2400" b="1" dirty="0" smtClean="0">
              <a:solidFill>
                <a:srgbClr val="2E2E2E"/>
              </a:solidFill>
              <a:latin typeface="DM Sans"/>
              <a:ea typeface="DM Sans"/>
              <a:cs typeface="DM Sans"/>
            </a:endParaRPr>
          </a:p>
          <a:p>
            <a:pPr marL="342900" indent="-342900">
              <a:buFont typeface="Wingdings" pitchFamily="2" charset="2"/>
              <a:buChar char="q"/>
            </a:pPr>
            <a:r>
              <a:rPr lang="en-US" sz="2400" b="1" dirty="0"/>
              <a:t>High-Risk Segments Identified:</a:t>
            </a:r>
            <a:endParaRPr lang="en-US" sz="2400" dirty="0"/>
          </a:p>
          <a:p>
            <a:pPr marL="342900" indent="-342900">
              <a:buFont typeface="Arial" pitchFamily="34" charset="0"/>
              <a:buChar char="•"/>
            </a:pPr>
            <a:r>
              <a:rPr lang="en-US" sz="2400" b="1" dirty="0"/>
              <a:t>Females aged 50+ (52.4%)</a:t>
            </a:r>
            <a:r>
              <a:rPr lang="en-US" sz="2400" dirty="0"/>
              <a:t> and </a:t>
            </a:r>
            <a:r>
              <a:rPr lang="en-US" sz="2400" b="1" dirty="0"/>
              <a:t>German customers (32.4%)</a:t>
            </a:r>
            <a:r>
              <a:rPr lang="en-US" sz="2400" dirty="0"/>
              <a:t> exhibit the </a:t>
            </a:r>
            <a:r>
              <a:rPr lang="en-US" sz="2400" b="1" dirty="0"/>
              <a:t>highest churn rates</a:t>
            </a:r>
            <a:r>
              <a:rPr lang="en-US" sz="2400" dirty="0" smtClean="0"/>
              <a:t>,</a:t>
            </a:r>
          </a:p>
          <a:p>
            <a:r>
              <a:rPr lang="en-US" sz="2400" dirty="0"/>
              <a:t> </a:t>
            </a:r>
            <a:r>
              <a:rPr lang="en-US" sz="2400" dirty="0" smtClean="0"/>
              <a:t>      </a:t>
            </a:r>
            <a:r>
              <a:rPr lang="en-US" sz="2400" dirty="0"/>
              <a:t>signaling an urgent need for </a:t>
            </a:r>
            <a:r>
              <a:rPr lang="en-US" sz="2400" b="1" dirty="0"/>
              <a:t>targeted retention programs</a:t>
            </a:r>
            <a:r>
              <a:rPr lang="en-US" sz="2400" dirty="0"/>
              <a:t>.</a:t>
            </a:r>
          </a:p>
          <a:p>
            <a:pPr marL="342900" indent="-342900">
              <a:buFont typeface="Arial" pitchFamily="34" charset="0"/>
              <a:buChar char="•"/>
            </a:pPr>
            <a:r>
              <a:rPr lang="en-US" sz="2400" dirty="0"/>
              <a:t>These segments may be affected by service gaps, product mismatches, or insufficient engagement initiatives.</a:t>
            </a:r>
          </a:p>
          <a:p>
            <a:pPr marL="342900" indent="-342900">
              <a:buFont typeface="Wingdings" pitchFamily="2" charset="2"/>
              <a:buChar char="q"/>
            </a:pPr>
            <a:r>
              <a:rPr lang="en-US" sz="2400" b="1" dirty="0"/>
              <a:t>Low-Risk &amp; Loyal Segments:</a:t>
            </a:r>
          </a:p>
          <a:p>
            <a:pPr marL="342900" indent="-342900">
              <a:buFont typeface="Arial" pitchFamily="34" charset="0"/>
              <a:buChar char="•"/>
            </a:pPr>
            <a:r>
              <a:rPr lang="en-US" sz="2400" dirty="0"/>
              <a:t>Young customers (18–30) and those with </a:t>
            </a:r>
            <a:r>
              <a:rPr lang="en-US" sz="2400" b="1" dirty="0"/>
              <a:t>mid-level credit scores (670–739)</a:t>
            </a:r>
            <a:r>
              <a:rPr lang="en-US" sz="2400" dirty="0"/>
              <a:t> show the lowest churn, reflecting stronger loyalty and stable banking behavior.</a:t>
            </a:r>
          </a:p>
          <a:p>
            <a:pPr marL="342900" indent="-342900">
              <a:buFont typeface="Arial" pitchFamily="34" charset="0"/>
              <a:buChar char="•"/>
            </a:pPr>
            <a:r>
              <a:rPr lang="en-US" sz="2400" dirty="0"/>
              <a:t>This segment represents a model profile for sustainable growth and long-term engagement</a:t>
            </a:r>
            <a:r>
              <a:rPr lang="en-US" sz="2400" dirty="0" smtClean="0"/>
              <a:t>.</a:t>
            </a:r>
          </a:p>
          <a:p>
            <a:pPr marL="342900" indent="-342900">
              <a:buFont typeface="Wingdings" pitchFamily="2" charset="2"/>
              <a:buChar char="q"/>
            </a:pPr>
            <a:r>
              <a:rPr lang="en-US" sz="2400" b="1" dirty="0"/>
              <a:t>Geographic Performance:</a:t>
            </a:r>
            <a:endParaRPr lang="en-US" sz="2400" dirty="0"/>
          </a:p>
          <a:p>
            <a:pPr marL="342900" indent="-342900">
              <a:buFont typeface="Arial" pitchFamily="34" charset="0"/>
              <a:buChar char="•"/>
            </a:pPr>
            <a:r>
              <a:rPr lang="en-US" sz="2400" b="1" dirty="0"/>
              <a:t>France</a:t>
            </a:r>
            <a:r>
              <a:rPr lang="en-US" sz="2400" dirty="0"/>
              <a:t> demonstrates </a:t>
            </a:r>
            <a:r>
              <a:rPr lang="en-US" sz="2400" b="1" dirty="0"/>
              <a:t>the strongest market stability</a:t>
            </a:r>
            <a:r>
              <a:rPr lang="en-US" sz="2400" dirty="0"/>
              <a:t>, with a </a:t>
            </a:r>
            <a:r>
              <a:rPr lang="en-US" sz="2400" b="1" dirty="0"/>
              <a:t>high customer base</a:t>
            </a:r>
            <a:r>
              <a:rPr lang="en-US" sz="2400" dirty="0"/>
              <a:t> and the </a:t>
            </a:r>
            <a:r>
              <a:rPr lang="en-US" sz="2400" b="1" dirty="0"/>
              <a:t>lowest churn (16.2%)</a:t>
            </a:r>
            <a:r>
              <a:rPr lang="en-US" sz="2400" dirty="0"/>
              <a:t>, making it a benchmark region for customer retention.</a:t>
            </a:r>
          </a:p>
          <a:p>
            <a:pPr marL="342900" indent="-342900">
              <a:buFont typeface="Arial" pitchFamily="34" charset="0"/>
              <a:buChar char="•"/>
            </a:pPr>
            <a:r>
              <a:rPr lang="en-US" sz="2400" b="1" dirty="0"/>
              <a:t>Spain</a:t>
            </a:r>
            <a:r>
              <a:rPr lang="en-US" sz="2400" dirty="0"/>
              <a:t> also performs well, indicating potential for strategic expansion within European markets.</a:t>
            </a:r>
          </a:p>
          <a:p>
            <a:pPr marL="342900" indent="-342900">
              <a:buFont typeface="Wingdings" pitchFamily="2" charset="2"/>
              <a:buChar char="q"/>
            </a:pPr>
            <a:r>
              <a:rPr lang="en-US" sz="2400" b="1" dirty="0"/>
              <a:t>Product &amp; Behavior Trends:</a:t>
            </a:r>
            <a:endParaRPr lang="en-US" sz="2400" dirty="0"/>
          </a:p>
          <a:p>
            <a:pPr marL="342900" indent="-342900">
              <a:buFont typeface="Arial" pitchFamily="34" charset="0"/>
              <a:buChar char="•"/>
            </a:pPr>
            <a:r>
              <a:rPr lang="en-US" sz="2400" dirty="0"/>
              <a:t>A majority of customers hold </a:t>
            </a:r>
            <a:r>
              <a:rPr lang="en-US" sz="2400" b="1" dirty="0"/>
              <a:t>only one banking product</a:t>
            </a:r>
            <a:r>
              <a:rPr lang="en-US" sz="2400" dirty="0"/>
              <a:t>, yet they contribute </a:t>
            </a:r>
            <a:r>
              <a:rPr lang="en-US" sz="2400" b="1" dirty="0"/>
              <a:t>the highest overall balance</a:t>
            </a:r>
            <a:r>
              <a:rPr lang="en-US" sz="2400" dirty="0"/>
              <a:t>, uncovering </a:t>
            </a:r>
            <a:r>
              <a:rPr lang="en-US" sz="2400" b="1" dirty="0"/>
              <a:t>significant upsell and cross-sell potential</a:t>
            </a:r>
            <a:r>
              <a:rPr lang="en-US" sz="2400" dirty="0"/>
              <a:t>.</a:t>
            </a:r>
          </a:p>
          <a:p>
            <a:pPr marL="342900" indent="-342900">
              <a:buFont typeface="Arial" pitchFamily="34" charset="0"/>
              <a:buChar char="•"/>
            </a:pPr>
            <a:r>
              <a:rPr lang="en-US" sz="2400" b="1" dirty="0"/>
              <a:t>Non-credit card holders (29.45%)</a:t>
            </a:r>
            <a:r>
              <a:rPr lang="en-US" sz="2400" dirty="0"/>
              <a:t> form a large untapped group — a prime target for </a:t>
            </a:r>
            <a:r>
              <a:rPr lang="en-US" sz="2400" b="1" dirty="0"/>
              <a:t>credit card and product adoption campaigns</a:t>
            </a:r>
            <a:r>
              <a:rPr lang="en-US" sz="2400" dirty="0"/>
              <a:t>.</a:t>
            </a:r>
          </a:p>
          <a:p>
            <a:pPr marL="342900" indent="-342900">
              <a:buFont typeface="Arial" pitchFamily="34" charset="0"/>
              <a:buChar char="•"/>
            </a:pPr>
            <a:r>
              <a:rPr lang="en-US" sz="2400" b="1" dirty="0"/>
              <a:t>Salary shows no meaningful correlation</a:t>
            </a:r>
            <a:r>
              <a:rPr lang="en-US" sz="2400" dirty="0"/>
              <a:t> with credit score or balance, confirming it as an </a:t>
            </a:r>
            <a:r>
              <a:rPr lang="en-US" sz="2400" b="1" dirty="0"/>
              <a:t>unreliable predictor</a:t>
            </a:r>
            <a:r>
              <a:rPr lang="en-US" sz="2400" dirty="0"/>
              <a:t> of churn or engagement</a:t>
            </a:r>
            <a:r>
              <a:rPr lang="en-US" sz="2400" dirty="0" smtClean="0"/>
              <a:t>.</a:t>
            </a:r>
            <a:endParaRPr lang="en-US" sz="2400" dirty="0"/>
          </a:p>
          <a:p>
            <a:pPr algn="just">
              <a:lnSpc>
                <a:spcPts val="4480"/>
              </a:lnSpc>
            </a:pPr>
            <a:endParaRPr lang="en-US" sz="2000" b="1" dirty="0">
              <a:solidFill>
                <a:srgbClr val="2E2E2E"/>
              </a:solidFill>
              <a:latin typeface="DM Sans"/>
              <a:ea typeface="DM Sans"/>
              <a:cs typeface="DM Sans"/>
            </a:endParaRPr>
          </a:p>
        </p:txBody>
      </p:sp>
      <p:sp>
        <p:nvSpPr>
          <p:cNvPr id="23" name="AutoShape 11"/>
          <p:cNvSpPr/>
          <p:nvPr/>
        </p:nvSpPr>
        <p:spPr>
          <a:xfrm>
            <a:off x="0" y="1257300"/>
            <a:ext cx="18288000" cy="0"/>
          </a:xfrm>
          <a:prstGeom prst="line">
            <a:avLst/>
          </a:prstGeom>
          <a:ln>
            <a:headEnd type="none" w="sm" len="sm"/>
            <a:tailEnd type="none" w="sm" len="sm"/>
          </a:ln>
        </p:spPr>
        <p:style>
          <a:lnRef idx="3">
            <a:schemeClr val="dk1"/>
          </a:lnRef>
          <a:fillRef idx="0">
            <a:schemeClr val="dk1"/>
          </a:fillRef>
          <a:effectRef idx="2">
            <a:schemeClr val="dk1"/>
          </a:effectRef>
          <a:fontRef idx="minor">
            <a:schemeClr val="tx1"/>
          </a:fontRef>
        </p:style>
      </p:sp>
    </p:spTree>
    <p:extLst>
      <p:ext uri="{BB962C8B-B14F-4D97-AF65-F5344CB8AC3E}">
        <p14:creationId xmlns:p14="http://schemas.microsoft.com/office/powerpoint/2010/main" val="31481099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532662" y="-3559356"/>
            <a:ext cx="6240988" cy="624098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D3B"/>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04800" y="56685"/>
            <a:ext cx="13639800" cy="1102866"/>
          </a:xfrm>
          <a:prstGeom prst="rect">
            <a:avLst/>
          </a:prstGeom>
        </p:spPr>
        <p:txBody>
          <a:bodyPr wrap="square" lIns="0" tIns="0" rIns="0" bIns="0" rtlCol="0" anchor="t">
            <a:spAutoFit/>
          </a:bodyPr>
          <a:lstStyle/>
          <a:p>
            <a:pPr>
              <a:lnSpc>
                <a:spcPts val="8640"/>
              </a:lnSpc>
            </a:pPr>
            <a:r>
              <a:rPr lang="en-IN" sz="4000" b="1" dirty="0" smtClean="0">
                <a:solidFill>
                  <a:srgbClr val="004B29"/>
                </a:solidFill>
                <a:latin typeface="Caladea Bold"/>
                <a:ea typeface="Caladea Bold"/>
                <a:cs typeface="Caladea Bold"/>
              </a:rPr>
              <a:t>Recommendations</a:t>
            </a:r>
            <a:r>
              <a:rPr lang="en-IN" sz="4000" b="1" dirty="0">
                <a:solidFill>
                  <a:srgbClr val="004B29"/>
                </a:solidFill>
                <a:latin typeface="Caladea Bold"/>
                <a:ea typeface="Caladea Bold"/>
                <a:cs typeface="Caladea Bold"/>
              </a:rPr>
              <a:t>: Data-Driven Strategic Actions </a:t>
            </a:r>
            <a:endParaRPr lang="en-US" sz="4000" b="1" dirty="0">
              <a:solidFill>
                <a:srgbClr val="004B29"/>
              </a:solidFill>
              <a:latin typeface="Caladea Bold"/>
              <a:ea typeface="Caladea Bold"/>
              <a:cs typeface="Caladea Bold"/>
              <a:sym typeface="Caladea Bold"/>
            </a:endParaRPr>
          </a:p>
        </p:txBody>
      </p:sp>
      <p:grpSp>
        <p:nvGrpSpPr>
          <p:cNvPr id="7" name="Group 7"/>
          <p:cNvGrpSpPr/>
          <p:nvPr/>
        </p:nvGrpSpPr>
        <p:grpSpPr>
          <a:xfrm>
            <a:off x="0" y="5286025"/>
            <a:ext cx="18288000" cy="5798349"/>
            <a:chOff x="0" y="0"/>
            <a:chExt cx="4816593" cy="1527137"/>
          </a:xfrm>
        </p:grpSpPr>
        <p:sp>
          <p:nvSpPr>
            <p:cNvPr id="8" name="Freeform 8"/>
            <p:cNvSpPr/>
            <p:nvPr/>
          </p:nvSpPr>
          <p:spPr>
            <a:xfrm>
              <a:off x="0" y="0"/>
              <a:ext cx="4816592" cy="1527137"/>
            </a:xfrm>
            <a:custGeom>
              <a:avLst/>
              <a:gdLst/>
              <a:ahLst/>
              <a:cxnLst/>
              <a:rect l="l" t="t" r="r" b="b"/>
              <a:pathLst>
                <a:path w="4816592" h="1527137">
                  <a:moveTo>
                    <a:pt x="42333" y="0"/>
                  </a:moveTo>
                  <a:lnTo>
                    <a:pt x="4774259" y="0"/>
                  </a:lnTo>
                  <a:cubicBezTo>
                    <a:pt x="4785487" y="0"/>
                    <a:pt x="4796254" y="4460"/>
                    <a:pt x="4804193" y="12399"/>
                  </a:cubicBezTo>
                  <a:cubicBezTo>
                    <a:pt x="4812132" y="20338"/>
                    <a:pt x="4816592" y="31106"/>
                    <a:pt x="4816592" y="42333"/>
                  </a:cubicBezTo>
                  <a:lnTo>
                    <a:pt x="4816592" y="1484804"/>
                  </a:lnTo>
                  <a:cubicBezTo>
                    <a:pt x="4816592" y="1496031"/>
                    <a:pt x="4812132" y="1506799"/>
                    <a:pt x="4804193" y="1514738"/>
                  </a:cubicBezTo>
                  <a:cubicBezTo>
                    <a:pt x="4796254" y="1522677"/>
                    <a:pt x="4785487" y="1527137"/>
                    <a:pt x="4774259" y="1527137"/>
                  </a:cubicBezTo>
                  <a:lnTo>
                    <a:pt x="42333" y="1527137"/>
                  </a:lnTo>
                  <a:cubicBezTo>
                    <a:pt x="31106" y="1527137"/>
                    <a:pt x="20338" y="1522677"/>
                    <a:pt x="12399" y="1514738"/>
                  </a:cubicBezTo>
                  <a:cubicBezTo>
                    <a:pt x="4460" y="1506799"/>
                    <a:pt x="0" y="1496031"/>
                    <a:pt x="0" y="1484804"/>
                  </a:cubicBezTo>
                  <a:lnTo>
                    <a:pt x="0" y="42333"/>
                  </a:lnTo>
                  <a:cubicBezTo>
                    <a:pt x="0" y="31106"/>
                    <a:pt x="4460" y="20338"/>
                    <a:pt x="12399" y="12399"/>
                  </a:cubicBezTo>
                  <a:cubicBezTo>
                    <a:pt x="20338" y="4460"/>
                    <a:pt x="31106" y="0"/>
                    <a:pt x="42333" y="0"/>
                  </a:cubicBezTo>
                  <a:close/>
                </a:path>
              </a:pathLst>
            </a:custGeom>
            <a:solidFill>
              <a:srgbClr val="EDEDED"/>
            </a:solidFill>
            <a:ln cap="rnd">
              <a:noFill/>
              <a:prstDash val="solid"/>
              <a:round/>
            </a:ln>
          </p:spPr>
        </p:sp>
        <p:sp>
          <p:nvSpPr>
            <p:cNvPr id="9" name="TextBox 9"/>
            <p:cNvSpPr txBox="1"/>
            <p:nvPr/>
          </p:nvSpPr>
          <p:spPr>
            <a:xfrm>
              <a:off x="0" y="-38100"/>
              <a:ext cx="4816593" cy="1565237"/>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5292538" y="1119407"/>
            <a:ext cx="2046027" cy="204602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B29"/>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rot="-5399999">
            <a:off x="16048504" y="1831448"/>
            <a:ext cx="534094" cy="621944"/>
          </a:xfrm>
          <a:custGeom>
            <a:avLst/>
            <a:gdLst/>
            <a:ahLst/>
            <a:cxnLst/>
            <a:rect l="l" t="t" r="r" b="b"/>
            <a:pathLst>
              <a:path w="534094" h="621944">
                <a:moveTo>
                  <a:pt x="0" y="0"/>
                </a:moveTo>
                <a:lnTo>
                  <a:pt x="534094" y="0"/>
                </a:lnTo>
                <a:lnTo>
                  <a:pt x="534094" y="621944"/>
                </a:lnTo>
                <a:lnTo>
                  <a:pt x="0" y="62194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2" name="Rectangle 21"/>
          <p:cNvSpPr/>
          <p:nvPr/>
        </p:nvSpPr>
        <p:spPr>
          <a:xfrm>
            <a:off x="647698" y="2094467"/>
            <a:ext cx="16992600" cy="8425383"/>
          </a:xfrm>
          <a:prstGeom prst="rect">
            <a:avLst/>
          </a:prstGeom>
        </p:spPr>
        <p:txBody>
          <a:bodyPr wrap="square">
            <a:spAutoFit/>
          </a:bodyPr>
          <a:lstStyle/>
          <a:p>
            <a:pPr marL="457200" indent="-457200">
              <a:buFont typeface="Wingdings" pitchFamily="2" charset="2"/>
              <a:buChar char="q"/>
            </a:pPr>
            <a:r>
              <a:rPr lang="en-US" sz="2400" b="1" dirty="0"/>
              <a:t>Retention &amp; Relationship </a:t>
            </a:r>
            <a:r>
              <a:rPr lang="en-US" sz="2400" b="1" dirty="0" smtClean="0"/>
              <a:t>Focus</a:t>
            </a:r>
            <a:endParaRPr lang="en-US" sz="2400" dirty="0"/>
          </a:p>
          <a:p>
            <a:pPr marL="342900" indent="-342900">
              <a:buFont typeface="Arial" pitchFamily="34" charset="0"/>
              <a:buChar char="•"/>
            </a:pPr>
            <a:r>
              <a:rPr lang="en-US" sz="2400" dirty="0"/>
              <a:t>Develop </a:t>
            </a:r>
            <a:r>
              <a:rPr lang="en-US" sz="2400" b="1" dirty="0"/>
              <a:t>targeted retention programs</a:t>
            </a:r>
            <a:r>
              <a:rPr lang="en-US" sz="2400" dirty="0"/>
              <a:t> for </a:t>
            </a:r>
            <a:r>
              <a:rPr lang="en-US" sz="2400" b="1" dirty="0"/>
              <a:t>females aged 50+</a:t>
            </a:r>
            <a:r>
              <a:rPr lang="en-US" sz="2400" dirty="0"/>
              <a:t> and </a:t>
            </a:r>
            <a:r>
              <a:rPr lang="en-US" sz="2400" b="1" dirty="0"/>
              <a:t>German customers</a:t>
            </a:r>
            <a:r>
              <a:rPr lang="en-US" sz="2400" dirty="0"/>
              <a:t>, </a:t>
            </a:r>
            <a:endParaRPr lang="en-US" sz="2400" dirty="0" smtClean="0"/>
          </a:p>
          <a:p>
            <a:r>
              <a:rPr lang="en-US" sz="2400" dirty="0"/>
              <a:t> </a:t>
            </a:r>
            <a:r>
              <a:rPr lang="en-US" sz="2400" dirty="0" smtClean="0"/>
              <a:t>    emphasizing </a:t>
            </a:r>
            <a:r>
              <a:rPr lang="en-US" sz="2400" dirty="0"/>
              <a:t>personalized service, proactive outreach, and satisfaction monitoring.</a:t>
            </a:r>
          </a:p>
          <a:p>
            <a:pPr marL="342900" indent="-342900">
              <a:buFont typeface="Arial" pitchFamily="34" charset="0"/>
              <a:buChar char="•"/>
            </a:pPr>
            <a:r>
              <a:rPr lang="en-US" sz="2400" dirty="0"/>
              <a:t>Offer specialized financial advice, loyalty incentives, or relationship manager </a:t>
            </a:r>
            <a:r>
              <a:rPr lang="en-US" sz="2400" dirty="0" err="1"/>
              <a:t>touchpoints</a:t>
            </a:r>
            <a:r>
              <a:rPr lang="en-US" sz="2400" dirty="0"/>
              <a:t> to rebuild trust and engagement.</a:t>
            </a:r>
          </a:p>
          <a:p>
            <a:pPr marL="457200" indent="-457200">
              <a:buFont typeface="Wingdings" pitchFamily="2" charset="2"/>
              <a:buChar char="q"/>
            </a:pPr>
            <a:r>
              <a:rPr lang="en-US" sz="2400" b="1" dirty="0"/>
              <a:t>Cross-Selling &amp; Product Expansion</a:t>
            </a:r>
          </a:p>
          <a:p>
            <a:pPr marL="342900" indent="-342900">
              <a:buFont typeface="Arial" pitchFamily="34" charset="0"/>
              <a:buChar char="•"/>
            </a:pPr>
            <a:r>
              <a:rPr lang="en-US" sz="2400" dirty="0"/>
              <a:t>Launch </a:t>
            </a:r>
            <a:r>
              <a:rPr lang="en-US" sz="2400" b="1" dirty="0"/>
              <a:t>personalized upsell campaigns</a:t>
            </a:r>
            <a:r>
              <a:rPr lang="en-US" sz="2400" dirty="0"/>
              <a:t> for </a:t>
            </a:r>
            <a:r>
              <a:rPr lang="en-US" sz="2400" b="1" dirty="0"/>
              <a:t>single-product holders</a:t>
            </a:r>
            <a:r>
              <a:rPr lang="en-US" sz="2400" dirty="0"/>
              <a:t> and </a:t>
            </a:r>
            <a:r>
              <a:rPr lang="en-US" sz="2400" b="1" dirty="0"/>
              <a:t>non-credit card customers</a:t>
            </a:r>
            <a:r>
              <a:rPr lang="en-US" sz="2400" dirty="0"/>
              <a:t>.</a:t>
            </a:r>
          </a:p>
          <a:p>
            <a:pPr marL="342900" indent="-342900">
              <a:buFont typeface="Arial" pitchFamily="34" charset="0"/>
              <a:buChar char="•"/>
            </a:pPr>
            <a:r>
              <a:rPr lang="en-US" sz="2400" dirty="0"/>
              <a:t>Introduce </a:t>
            </a:r>
            <a:r>
              <a:rPr lang="en-US" sz="2400" b="1" dirty="0"/>
              <a:t>bundled banking solutions</a:t>
            </a:r>
            <a:r>
              <a:rPr lang="en-US" sz="2400" dirty="0"/>
              <a:t> (e.g., Savings + Credit Card + Loan) and reward customers for multi-product adoption.</a:t>
            </a:r>
          </a:p>
          <a:p>
            <a:pPr marL="457200" indent="-457200">
              <a:buFont typeface="Wingdings" pitchFamily="2" charset="2"/>
              <a:buChar char="q"/>
            </a:pPr>
            <a:r>
              <a:rPr lang="en-US" sz="2400" b="1" dirty="0"/>
              <a:t>Leverage Loyal Demographics</a:t>
            </a:r>
            <a:endParaRPr lang="en-US" sz="2400" dirty="0"/>
          </a:p>
          <a:p>
            <a:pPr marL="342900" indent="-342900">
              <a:buFont typeface="Arial" pitchFamily="34" charset="0"/>
              <a:buChar char="•"/>
            </a:pPr>
            <a:r>
              <a:rPr lang="en-US" sz="2400" dirty="0"/>
              <a:t>Strengthen loyalty programs and premium offers for the </a:t>
            </a:r>
            <a:r>
              <a:rPr lang="en-US" sz="2400" b="1" dirty="0"/>
              <a:t>30–50 male segment</a:t>
            </a:r>
            <a:r>
              <a:rPr lang="en-US" sz="2400" dirty="0"/>
              <a:t>, which forms the </a:t>
            </a:r>
            <a:r>
              <a:rPr lang="en-US" sz="2400" b="1" dirty="0"/>
              <a:t>largest and moderately stable</a:t>
            </a:r>
            <a:r>
              <a:rPr lang="en-US" sz="2400" dirty="0"/>
              <a:t> customer base.</a:t>
            </a:r>
          </a:p>
          <a:p>
            <a:pPr marL="342900" indent="-342900">
              <a:buFont typeface="Arial" pitchFamily="34" charset="0"/>
              <a:buChar char="•"/>
            </a:pPr>
            <a:r>
              <a:rPr lang="en-US" sz="2400" dirty="0"/>
              <a:t>Recognize and reward tenure, engagement, and multi-product usage to reinforce retention.</a:t>
            </a:r>
          </a:p>
          <a:p>
            <a:pPr marL="342900" indent="-342900">
              <a:buFont typeface="Wingdings" pitchFamily="2" charset="2"/>
              <a:buChar char="q"/>
            </a:pPr>
            <a:r>
              <a:rPr lang="en-US" sz="2400" b="1" dirty="0"/>
              <a:t>Credit Score–Based Engagement</a:t>
            </a:r>
            <a:endParaRPr lang="en-US" sz="2400" dirty="0"/>
          </a:p>
          <a:p>
            <a:pPr marL="342900" indent="-342900">
              <a:buFont typeface="Arial" pitchFamily="34" charset="0"/>
              <a:buChar char="•"/>
            </a:pPr>
            <a:r>
              <a:rPr lang="en-US" sz="2400" dirty="0"/>
              <a:t>Encourage and reward </a:t>
            </a:r>
            <a:r>
              <a:rPr lang="en-US" sz="2400" b="1" dirty="0"/>
              <a:t>mid-credit score (670–739)</a:t>
            </a:r>
            <a:r>
              <a:rPr lang="en-US" sz="2400" dirty="0"/>
              <a:t> customers to maintain financial discipline and low churn.</a:t>
            </a:r>
          </a:p>
          <a:p>
            <a:pPr marL="342900" indent="-342900">
              <a:buFont typeface="Arial" pitchFamily="34" charset="0"/>
              <a:buChar char="•"/>
            </a:pPr>
            <a:r>
              <a:rPr lang="en-US" sz="2400" dirty="0"/>
              <a:t>For </a:t>
            </a:r>
            <a:r>
              <a:rPr lang="en-US" sz="2400" b="1" dirty="0"/>
              <a:t>lower-score customers</a:t>
            </a:r>
            <a:r>
              <a:rPr lang="en-US" sz="2400" dirty="0"/>
              <a:t>, provide financial education, easy-access credit products, and credit-building incentives.</a:t>
            </a:r>
          </a:p>
          <a:p>
            <a:pPr marL="342900" indent="-342900">
              <a:buFont typeface="Wingdings" pitchFamily="2" charset="2"/>
              <a:buChar char="q"/>
            </a:pPr>
            <a:r>
              <a:rPr lang="en-US" sz="2400" b="1" dirty="0"/>
              <a:t>Market Prioritization</a:t>
            </a:r>
            <a:endParaRPr lang="en-US" sz="2400" dirty="0"/>
          </a:p>
          <a:p>
            <a:pPr marL="342900" indent="-342900">
              <a:buFont typeface="Arial" pitchFamily="34" charset="0"/>
              <a:buChar char="•"/>
            </a:pPr>
            <a:r>
              <a:rPr lang="en-US" sz="2400" dirty="0"/>
              <a:t>Prioritize </a:t>
            </a:r>
            <a:r>
              <a:rPr lang="en-US" sz="2400" b="1" dirty="0"/>
              <a:t>France and Spain</a:t>
            </a:r>
            <a:r>
              <a:rPr lang="en-US" sz="2400" dirty="0"/>
              <a:t> for </a:t>
            </a:r>
            <a:r>
              <a:rPr lang="en-US" sz="2400" b="1" dirty="0"/>
              <a:t>regional expansion and customer acquisition</a:t>
            </a:r>
            <a:r>
              <a:rPr lang="en-US" sz="2400" dirty="0"/>
              <a:t>, leveraging their demonstrated loyalty and stable market conditions.</a:t>
            </a:r>
          </a:p>
          <a:p>
            <a:pPr marL="342900" indent="-342900">
              <a:buFont typeface="Arial" pitchFamily="34" charset="0"/>
              <a:buChar char="•"/>
            </a:pPr>
            <a:r>
              <a:rPr lang="en-US" sz="2400" dirty="0"/>
              <a:t>Implement </a:t>
            </a:r>
            <a:r>
              <a:rPr lang="en-US" sz="2400" b="1" dirty="0"/>
              <a:t>region-specific engagement strategies</a:t>
            </a:r>
            <a:r>
              <a:rPr lang="en-US" sz="2400" dirty="0"/>
              <a:t> for Germany to address its higher churn rate.</a:t>
            </a:r>
          </a:p>
          <a:p>
            <a:pPr marL="342900" indent="-342900">
              <a:buFont typeface="Wingdings" pitchFamily="2" charset="2"/>
              <a:buChar char="q"/>
            </a:pPr>
            <a:r>
              <a:rPr lang="en-US" sz="2400" b="1" dirty="0"/>
              <a:t>Data-Driven Targeting</a:t>
            </a:r>
            <a:endParaRPr lang="en-US" sz="2400" dirty="0"/>
          </a:p>
          <a:p>
            <a:pPr marL="342900" indent="-342900">
              <a:buFont typeface="Arial" pitchFamily="34" charset="0"/>
              <a:buChar char="•"/>
            </a:pPr>
            <a:r>
              <a:rPr lang="en-US" sz="2400" dirty="0"/>
              <a:t>Avoid salary-based segmentation in predictive or marketing models, as </a:t>
            </a:r>
            <a:r>
              <a:rPr lang="en-US" sz="2400" b="1" dirty="0"/>
              <a:t>salary shows no correlation with credit or balance behavior</a:t>
            </a:r>
            <a:r>
              <a:rPr lang="en-US" sz="2400" dirty="0"/>
              <a:t>.</a:t>
            </a:r>
          </a:p>
          <a:p>
            <a:pPr marL="342900" indent="-342900">
              <a:buFont typeface="Arial" pitchFamily="34" charset="0"/>
              <a:buChar char="•"/>
            </a:pPr>
            <a:r>
              <a:rPr lang="en-US" sz="2400" dirty="0"/>
              <a:t>Instead, prioritize </a:t>
            </a:r>
            <a:r>
              <a:rPr lang="en-US" sz="2400" b="1" dirty="0"/>
              <a:t>tenure, product usage, credit score, and engagement metrics</a:t>
            </a:r>
            <a:r>
              <a:rPr lang="en-US" sz="2400" dirty="0"/>
              <a:t> for customer segmentation and risk modeling.</a:t>
            </a:r>
          </a:p>
          <a:p>
            <a:pPr algn="just">
              <a:lnSpc>
                <a:spcPts val="4480"/>
              </a:lnSpc>
            </a:pPr>
            <a:endParaRPr lang="en-US" sz="2000" b="1" dirty="0">
              <a:solidFill>
                <a:srgbClr val="2E2E2E"/>
              </a:solidFill>
              <a:latin typeface="DM Sans"/>
              <a:ea typeface="DM Sans"/>
              <a:cs typeface="DM Sans"/>
            </a:endParaRPr>
          </a:p>
        </p:txBody>
      </p:sp>
      <p:sp>
        <p:nvSpPr>
          <p:cNvPr id="23" name="AutoShape 11"/>
          <p:cNvSpPr/>
          <p:nvPr/>
        </p:nvSpPr>
        <p:spPr>
          <a:xfrm>
            <a:off x="0" y="1257300"/>
            <a:ext cx="18288000" cy="0"/>
          </a:xfrm>
          <a:prstGeom prst="line">
            <a:avLst/>
          </a:prstGeom>
          <a:ln>
            <a:headEnd type="none" w="sm" len="sm"/>
            <a:tailEnd type="none" w="sm" len="sm"/>
          </a:ln>
        </p:spPr>
        <p:style>
          <a:lnRef idx="3">
            <a:schemeClr val="dk1"/>
          </a:lnRef>
          <a:fillRef idx="0">
            <a:schemeClr val="dk1"/>
          </a:fillRef>
          <a:effectRef idx="2">
            <a:schemeClr val="dk1"/>
          </a:effectRef>
          <a:fontRef idx="minor">
            <a:schemeClr val="tx1"/>
          </a:fontRef>
        </p:style>
      </p:sp>
    </p:spTree>
    <p:extLst>
      <p:ext uri="{BB962C8B-B14F-4D97-AF65-F5344CB8AC3E}">
        <p14:creationId xmlns:p14="http://schemas.microsoft.com/office/powerpoint/2010/main" val="19988258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6"/>
          <p:cNvGrpSpPr/>
          <p:nvPr/>
        </p:nvGrpSpPr>
        <p:grpSpPr>
          <a:xfrm>
            <a:off x="10805247" y="984779"/>
            <a:ext cx="6217920" cy="1280160"/>
            <a:chOff x="0" y="0"/>
            <a:chExt cx="2701476" cy="550855"/>
          </a:xfrm>
        </p:grpSpPr>
        <p:sp>
          <p:nvSpPr>
            <p:cNvPr id="34" name="Freeform 7"/>
            <p:cNvSpPr/>
            <p:nvPr/>
          </p:nvSpPr>
          <p:spPr>
            <a:xfrm>
              <a:off x="0" y="0"/>
              <a:ext cx="2701476" cy="550855"/>
            </a:xfrm>
            <a:custGeom>
              <a:avLst/>
              <a:gdLst/>
              <a:ahLst/>
              <a:cxnLst/>
              <a:rect l="l" t="t" r="r" b="b"/>
              <a:pathLst>
                <a:path w="2701476" h="550855">
                  <a:moveTo>
                    <a:pt x="75478" y="0"/>
                  </a:moveTo>
                  <a:lnTo>
                    <a:pt x="2625998" y="0"/>
                  </a:lnTo>
                  <a:cubicBezTo>
                    <a:pt x="2646016" y="0"/>
                    <a:pt x="2665214" y="7952"/>
                    <a:pt x="2679369" y="22107"/>
                  </a:cubicBezTo>
                  <a:cubicBezTo>
                    <a:pt x="2693524" y="36262"/>
                    <a:pt x="2701476" y="55460"/>
                    <a:pt x="2701476" y="75478"/>
                  </a:cubicBezTo>
                  <a:lnTo>
                    <a:pt x="2701476" y="475377"/>
                  </a:lnTo>
                  <a:cubicBezTo>
                    <a:pt x="2701476" y="495395"/>
                    <a:pt x="2693524" y="514593"/>
                    <a:pt x="2679369" y="528748"/>
                  </a:cubicBezTo>
                  <a:cubicBezTo>
                    <a:pt x="2665214" y="542903"/>
                    <a:pt x="2646016" y="550855"/>
                    <a:pt x="2625998" y="550855"/>
                  </a:cubicBezTo>
                  <a:lnTo>
                    <a:pt x="75478" y="550855"/>
                  </a:lnTo>
                  <a:cubicBezTo>
                    <a:pt x="55460" y="550855"/>
                    <a:pt x="36262" y="542903"/>
                    <a:pt x="22107" y="528748"/>
                  </a:cubicBezTo>
                  <a:cubicBezTo>
                    <a:pt x="7952" y="514593"/>
                    <a:pt x="0" y="495395"/>
                    <a:pt x="0" y="475377"/>
                  </a:cubicBezTo>
                  <a:lnTo>
                    <a:pt x="0" y="75478"/>
                  </a:lnTo>
                  <a:cubicBezTo>
                    <a:pt x="0" y="55460"/>
                    <a:pt x="7952" y="36262"/>
                    <a:pt x="22107" y="22107"/>
                  </a:cubicBezTo>
                  <a:cubicBezTo>
                    <a:pt x="36262" y="7952"/>
                    <a:pt x="55460" y="0"/>
                    <a:pt x="75478" y="0"/>
                  </a:cubicBezTo>
                  <a:close/>
                </a:path>
              </a:pathLst>
            </a:custGeom>
            <a:solidFill>
              <a:srgbClr val="EDEDED"/>
            </a:solidFill>
          </p:spPr>
        </p:sp>
        <p:sp>
          <p:nvSpPr>
            <p:cNvPr id="35" name="TextBox 8"/>
            <p:cNvSpPr txBox="1"/>
            <p:nvPr/>
          </p:nvSpPr>
          <p:spPr>
            <a:xfrm>
              <a:off x="0" y="-38100"/>
              <a:ext cx="2701476" cy="588955"/>
            </a:xfrm>
            <a:prstGeom prst="rect">
              <a:avLst/>
            </a:prstGeom>
          </p:spPr>
          <p:txBody>
            <a:bodyPr lIns="50800" tIns="50800" rIns="50800" bIns="50800" rtlCol="0" anchor="ctr"/>
            <a:lstStyle/>
            <a:p>
              <a:pPr algn="ctr">
                <a:lnSpc>
                  <a:spcPts val="2659"/>
                </a:lnSpc>
              </a:pPr>
              <a:endParaRPr/>
            </a:p>
          </p:txBody>
        </p:sp>
      </p:grpSp>
      <p:sp>
        <p:nvSpPr>
          <p:cNvPr id="3" name="Freeform 3"/>
          <p:cNvSpPr/>
          <p:nvPr/>
        </p:nvSpPr>
        <p:spPr>
          <a:xfrm>
            <a:off x="-3994432" y="-3794407"/>
            <a:ext cx="13052707" cy="1305270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flip="none" rotWithShape="1">
            <a:gsLst>
              <a:gs pos="0">
                <a:srgbClr val="006D3B">
                  <a:shade val="30000"/>
                  <a:satMod val="115000"/>
                </a:srgbClr>
              </a:gs>
              <a:gs pos="50000">
                <a:srgbClr val="006D3B">
                  <a:shade val="67500"/>
                  <a:satMod val="115000"/>
                </a:srgbClr>
              </a:gs>
              <a:gs pos="100000">
                <a:srgbClr val="006D3B">
                  <a:shade val="100000"/>
                  <a:satMod val="115000"/>
                </a:srgbClr>
              </a:gs>
            </a:gsLst>
            <a:lin ang="13500000" scaled="1"/>
            <a:tileRect/>
          </a:gradFill>
        </p:spPr>
      </p:sp>
      <p:grpSp>
        <p:nvGrpSpPr>
          <p:cNvPr id="9" name="Group 9"/>
          <p:cNvGrpSpPr/>
          <p:nvPr/>
        </p:nvGrpSpPr>
        <p:grpSpPr>
          <a:xfrm>
            <a:off x="-1578795" y="-1378770"/>
            <a:ext cx="8221433" cy="822143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41820" r="-74030" b="-21236"/>
              </a:stretch>
            </a:blipFill>
          </p:spPr>
        </p:sp>
      </p:grpSp>
      <p:sp>
        <p:nvSpPr>
          <p:cNvPr id="11" name="TextBox 11"/>
          <p:cNvSpPr txBox="1"/>
          <p:nvPr/>
        </p:nvSpPr>
        <p:spPr>
          <a:xfrm>
            <a:off x="12115800" y="1073426"/>
            <a:ext cx="3931920" cy="1097280"/>
          </a:xfrm>
          <a:prstGeom prst="rect">
            <a:avLst/>
          </a:prstGeom>
        </p:spPr>
        <p:txBody>
          <a:bodyPr wrap="square" lIns="0" tIns="0" rIns="0" bIns="0" rtlCol="0" anchor="t">
            <a:spAutoFit/>
          </a:bodyPr>
          <a:lstStyle/>
          <a:p>
            <a:pPr algn="ctr">
              <a:lnSpc>
                <a:spcPts val="8640"/>
              </a:lnSpc>
            </a:pPr>
            <a:r>
              <a:rPr lang="en-US" sz="6600" b="1" dirty="0">
                <a:solidFill>
                  <a:srgbClr val="004B29"/>
                </a:solidFill>
                <a:latin typeface="Caladea Bold"/>
                <a:ea typeface="Caladea Bold"/>
                <a:cs typeface="Caladea Bold"/>
                <a:sym typeface="DM Sans"/>
              </a:rPr>
              <a:t>Agenda</a:t>
            </a:r>
            <a:endParaRPr lang="en-US" sz="6600" b="1" dirty="0">
              <a:solidFill>
                <a:srgbClr val="004B29"/>
              </a:solidFill>
              <a:latin typeface="Caladea Bold"/>
              <a:ea typeface="Caladea Bold"/>
              <a:cs typeface="Caladea Bold"/>
            </a:endParaRPr>
          </a:p>
        </p:txBody>
      </p:sp>
      <p:sp>
        <p:nvSpPr>
          <p:cNvPr id="13" name="TextBox 13"/>
          <p:cNvSpPr txBox="1"/>
          <p:nvPr/>
        </p:nvSpPr>
        <p:spPr>
          <a:xfrm>
            <a:off x="10858422" y="2677765"/>
            <a:ext cx="822960" cy="640080"/>
          </a:xfrm>
          <a:prstGeom prst="rect">
            <a:avLst/>
          </a:prstGeom>
        </p:spPr>
        <p:txBody>
          <a:bodyPr lIns="0" tIns="0" rIns="0" bIns="0" rtlCol="0" anchor="t">
            <a:spAutoFit/>
          </a:bodyPr>
          <a:lstStyle/>
          <a:p>
            <a:pPr algn="l">
              <a:lnSpc>
                <a:spcPts val="5040"/>
              </a:lnSpc>
            </a:pPr>
            <a:r>
              <a:rPr lang="en-US" sz="5600" b="1" dirty="0">
                <a:solidFill>
                  <a:srgbClr val="2E2E2E"/>
                </a:solidFill>
                <a:latin typeface="Caladea Bold"/>
                <a:ea typeface="Caladea Bold"/>
                <a:cs typeface="Caladea Bold"/>
                <a:sym typeface="Caladea Bold"/>
              </a:rPr>
              <a:t>01</a:t>
            </a:r>
          </a:p>
        </p:txBody>
      </p:sp>
      <p:sp>
        <p:nvSpPr>
          <p:cNvPr id="15" name="TextBox 15"/>
          <p:cNvSpPr txBox="1"/>
          <p:nvPr/>
        </p:nvSpPr>
        <p:spPr>
          <a:xfrm>
            <a:off x="10858421" y="3463865"/>
            <a:ext cx="822960" cy="640080"/>
          </a:xfrm>
          <a:prstGeom prst="rect">
            <a:avLst/>
          </a:prstGeom>
        </p:spPr>
        <p:txBody>
          <a:bodyPr lIns="0" tIns="0" rIns="0" bIns="0" rtlCol="0" anchor="t">
            <a:spAutoFit/>
          </a:bodyPr>
          <a:lstStyle/>
          <a:p>
            <a:pPr algn="l">
              <a:lnSpc>
                <a:spcPts val="5040"/>
              </a:lnSpc>
            </a:pPr>
            <a:r>
              <a:rPr lang="en-US" sz="5600" b="1" dirty="0">
                <a:solidFill>
                  <a:srgbClr val="2E2E2E"/>
                </a:solidFill>
                <a:latin typeface="Caladea Bold"/>
                <a:ea typeface="Caladea Bold"/>
                <a:cs typeface="Caladea Bold"/>
                <a:sym typeface="Caladea Bold"/>
              </a:rPr>
              <a:t>02</a:t>
            </a:r>
          </a:p>
        </p:txBody>
      </p:sp>
      <p:sp>
        <p:nvSpPr>
          <p:cNvPr id="17" name="TextBox 17"/>
          <p:cNvSpPr txBox="1"/>
          <p:nvPr/>
        </p:nvSpPr>
        <p:spPr>
          <a:xfrm>
            <a:off x="10858420" y="4249965"/>
            <a:ext cx="822960" cy="640080"/>
          </a:xfrm>
          <a:prstGeom prst="rect">
            <a:avLst/>
          </a:prstGeom>
        </p:spPr>
        <p:txBody>
          <a:bodyPr lIns="0" tIns="0" rIns="0" bIns="0" rtlCol="0" anchor="t">
            <a:spAutoFit/>
          </a:bodyPr>
          <a:lstStyle/>
          <a:p>
            <a:pPr algn="l">
              <a:lnSpc>
                <a:spcPts val="5040"/>
              </a:lnSpc>
            </a:pPr>
            <a:r>
              <a:rPr lang="en-US" sz="5600" b="1" dirty="0">
                <a:solidFill>
                  <a:srgbClr val="2E2E2E"/>
                </a:solidFill>
                <a:latin typeface="Caladea Bold"/>
                <a:ea typeface="Caladea Bold"/>
                <a:cs typeface="Caladea Bold"/>
                <a:sym typeface="Caladea Bold"/>
              </a:rPr>
              <a:t>03</a:t>
            </a:r>
          </a:p>
        </p:txBody>
      </p:sp>
      <p:grpSp>
        <p:nvGrpSpPr>
          <p:cNvPr id="19" name="Group 19"/>
          <p:cNvGrpSpPr/>
          <p:nvPr/>
        </p:nvGrpSpPr>
        <p:grpSpPr>
          <a:xfrm>
            <a:off x="6893831" y="8648700"/>
            <a:ext cx="7384281" cy="7384281"/>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DED"/>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2" name="Rectangle 21"/>
          <p:cNvSpPr/>
          <p:nvPr/>
        </p:nvSpPr>
        <p:spPr>
          <a:xfrm>
            <a:off x="11917229" y="2586325"/>
            <a:ext cx="5029200" cy="731520"/>
          </a:xfrm>
          <a:prstGeom prst="rect">
            <a:avLst/>
          </a:prstGeom>
        </p:spPr>
        <p:txBody>
          <a:bodyPr wrap="none">
            <a:spAutoFit/>
          </a:bodyPr>
          <a:lstStyle/>
          <a:p>
            <a:pPr>
              <a:lnSpc>
                <a:spcPts val="4480"/>
              </a:lnSpc>
              <a:buSzPct val="120000"/>
            </a:pPr>
            <a:r>
              <a:rPr lang="en-IN" sz="3200" dirty="0">
                <a:solidFill>
                  <a:srgbClr val="2E2E2E"/>
                </a:solidFill>
                <a:latin typeface="DM Sans"/>
                <a:ea typeface="DM Sans"/>
                <a:cs typeface="DM Sans"/>
              </a:rPr>
              <a:t>Problem Statement</a:t>
            </a:r>
          </a:p>
        </p:txBody>
      </p:sp>
      <p:sp>
        <p:nvSpPr>
          <p:cNvPr id="23" name="Rectangle 22"/>
          <p:cNvSpPr/>
          <p:nvPr/>
        </p:nvSpPr>
        <p:spPr>
          <a:xfrm>
            <a:off x="11912747" y="3372425"/>
            <a:ext cx="5029200" cy="731520"/>
          </a:xfrm>
          <a:prstGeom prst="rect">
            <a:avLst/>
          </a:prstGeom>
        </p:spPr>
        <p:txBody>
          <a:bodyPr wrap="none">
            <a:spAutoFit/>
          </a:bodyPr>
          <a:lstStyle/>
          <a:p>
            <a:pPr>
              <a:lnSpc>
                <a:spcPts val="4480"/>
              </a:lnSpc>
              <a:buSzPct val="120000"/>
            </a:pPr>
            <a:r>
              <a:rPr lang="en-IN" sz="3200" dirty="0">
                <a:solidFill>
                  <a:srgbClr val="2E2E2E"/>
                </a:solidFill>
                <a:latin typeface="DM Sans"/>
                <a:ea typeface="DM Sans"/>
                <a:cs typeface="DM Sans"/>
              </a:rPr>
              <a:t>Data Overview (Schema)</a:t>
            </a:r>
          </a:p>
        </p:txBody>
      </p:sp>
      <p:sp>
        <p:nvSpPr>
          <p:cNvPr id="24" name="Rectangle 23"/>
          <p:cNvSpPr/>
          <p:nvPr/>
        </p:nvSpPr>
        <p:spPr>
          <a:xfrm>
            <a:off x="11921711" y="4158525"/>
            <a:ext cx="5029200" cy="731520"/>
          </a:xfrm>
          <a:prstGeom prst="rect">
            <a:avLst/>
          </a:prstGeom>
        </p:spPr>
        <p:txBody>
          <a:bodyPr wrap="none">
            <a:spAutoFit/>
          </a:bodyPr>
          <a:lstStyle/>
          <a:p>
            <a:pPr>
              <a:lnSpc>
                <a:spcPts val="4480"/>
              </a:lnSpc>
              <a:buSzPct val="120000"/>
            </a:pPr>
            <a:r>
              <a:rPr lang="en-IN" sz="3200" dirty="0">
                <a:solidFill>
                  <a:srgbClr val="2E2E2E"/>
                </a:solidFill>
                <a:latin typeface="DM Sans"/>
                <a:ea typeface="DM Sans"/>
                <a:cs typeface="DM Sans"/>
              </a:rPr>
              <a:t>Metrics and their Insights</a:t>
            </a:r>
          </a:p>
        </p:txBody>
      </p:sp>
      <p:sp>
        <p:nvSpPr>
          <p:cNvPr id="25" name="Rectangle 24"/>
          <p:cNvSpPr/>
          <p:nvPr/>
        </p:nvSpPr>
        <p:spPr>
          <a:xfrm>
            <a:off x="11921711" y="5063695"/>
            <a:ext cx="2260555" cy="642420"/>
          </a:xfrm>
          <a:prstGeom prst="rect">
            <a:avLst/>
          </a:prstGeom>
        </p:spPr>
        <p:txBody>
          <a:bodyPr wrap="none">
            <a:spAutoFit/>
          </a:bodyPr>
          <a:lstStyle/>
          <a:p>
            <a:pPr>
              <a:lnSpc>
                <a:spcPts val="4480"/>
              </a:lnSpc>
              <a:buSzPct val="120000"/>
            </a:pPr>
            <a:r>
              <a:rPr lang="en-IN" sz="3200" dirty="0" smtClean="0">
                <a:solidFill>
                  <a:srgbClr val="2E2E2E"/>
                </a:solidFill>
                <a:latin typeface="DM Sans"/>
                <a:ea typeface="DM Sans"/>
                <a:cs typeface="DM Sans"/>
              </a:rPr>
              <a:t>Dashboard</a:t>
            </a:r>
            <a:endParaRPr lang="en-IN" sz="3200" dirty="0">
              <a:solidFill>
                <a:srgbClr val="2E2E2E"/>
              </a:solidFill>
              <a:latin typeface="DM Sans"/>
              <a:ea typeface="DM Sans"/>
              <a:cs typeface="DM Sans"/>
            </a:endParaRPr>
          </a:p>
        </p:txBody>
      </p:sp>
      <p:sp>
        <p:nvSpPr>
          <p:cNvPr id="26" name="Rectangle 25"/>
          <p:cNvSpPr/>
          <p:nvPr/>
        </p:nvSpPr>
        <p:spPr>
          <a:xfrm>
            <a:off x="11936142" y="5906340"/>
            <a:ext cx="4647426" cy="642420"/>
          </a:xfrm>
          <a:prstGeom prst="rect">
            <a:avLst/>
          </a:prstGeom>
        </p:spPr>
        <p:txBody>
          <a:bodyPr wrap="none">
            <a:spAutoFit/>
          </a:bodyPr>
          <a:lstStyle/>
          <a:p>
            <a:pPr>
              <a:lnSpc>
                <a:spcPts val="4480"/>
              </a:lnSpc>
              <a:buSzPct val="120000"/>
            </a:pPr>
            <a:r>
              <a:rPr lang="en-IN" sz="3200" dirty="0">
                <a:solidFill>
                  <a:srgbClr val="2E2E2E"/>
                </a:solidFill>
                <a:latin typeface="DM Sans"/>
                <a:ea typeface="DM Sans"/>
                <a:cs typeface="DM Sans"/>
              </a:rPr>
              <a:t>Recommended </a:t>
            </a:r>
            <a:r>
              <a:rPr lang="en-IN" sz="3200" dirty="0" smtClean="0">
                <a:solidFill>
                  <a:srgbClr val="2E2E2E"/>
                </a:solidFill>
                <a:latin typeface="DM Sans"/>
                <a:ea typeface="DM Sans"/>
                <a:cs typeface="DM Sans"/>
              </a:rPr>
              <a:t>Actions</a:t>
            </a:r>
            <a:endParaRPr lang="en-US" sz="3200" dirty="0">
              <a:solidFill>
                <a:srgbClr val="2E2E2E"/>
              </a:solidFill>
              <a:latin typeface="DM Sans"/>
              <a:ea typeface="DM Sans"/>
              <a:cs typeface="DM Sans"/>
            </a:endParaRPr>
          </a:p>
        </p:txBody>
      </p:sp>
      <p:sp>
        <p:nvSpPr>
          <p:cNvPr id="27" name="Rectangle 26"/>
          <p:cNvSpPr/>
          <p:nvPr/>
        </p:nvSpPr>
        <p:spPr>
          <a:xfrm>
            <a:off x="11953449" y="6690087"/>
            <a:ext cx="5029200" cy="731520"/>
          </a:xfrm>
          <a:prstGeom prst="rect">
            <a:avLst/>
          </a:prstGeom>
        </p:spPr>
        <p:txBody>
          <a:bodyPr wrap="square">
            <a:spAutoFit/>
          </a:bodyPr>
          <a:lstStyle/>
          <a:p>
            <a:pPr>
              <a:lnSpc>
                <a:spcPts val="4480"/>
              </a:lnSpc>
              <a:buSzPct val="120000"/>
            </a:pPr>
            <a:r>
              <a:rPr lang="en-IN" sz="3200" dirty="0">
                <a:solidFill>
                  <a:srgbClr val="2E2E2E"/>
                </a:solidFill>
                <a:latin typeface="DM Sans"/>
                <a:ea typeface="DM Sans"/>
                <a:cs typeface="DM Sans"/>
              </a:rPr>
              <a:t>Conclusion</a:t>
            </a:r>
          </a:p>
        </p:txBody>
      </p:sp>
      <p:sp>
        <p:nvSpPr>
          <p:cNvPr id="28" name="Rectangle 27"/>
          <p:cNvSpPr/>
          <p:nvPr/>
        </p:nvSpPr>
        <p:spPr>
          <a:xfrm>
            <a:off x="11912747" y="7480422"/>
            <a:ext cx="5029200" cy="731520"/>
          </a:xfrm>
          <a:prstGeom prst="rect">
            <a:avLst/>
          </a:prstGeom>
        </p:spPr>
        <p:txBody>
          <a:bodyPr wrap="none">
            <a:spAutoFit/>
          </a:bodyPr>
          <a:lstStyle/>
          <a:p>
            <a:pPr>
              <a:lnSpc>
                <a:spcPts val="4480"/>
              </a:lnSpc>
              <a:buSzPct val="120000"/>
            </a:pPr>
            <a:r>
              <a:rPr lang="en-IN" sz="3200" dirty="0">
                <a:solidFill>
                  <a:srgbClr val="2E2E2E"/>
                </a:solidFill>
                <a:latin typeface="DM Sans"/>
                <a:ea typeface="DM Sans"/>
                <a:cs typeface="DM Sans"/>
              </a:rPr>
              <a:t>Recommendations</a:t>
            </a:r>
          </a:p>
        </p:txBody>
      </p:sp>
      <p:sp>
        <p:nvSpPr>
          <p:cNvPr id="30" name="TextBox 17"/>
          <p:cNvSpPr txBox="1"/>
          <p:nvPr/>
        </p:nvSpPr>
        <p:spPr>
          <a:xfrm>
            <a:off x="10858419" y="5063695"/>
            <a:ext cx="822960" cy="640080"/>
          </a:xfrm>
          <a:prstGeom prst="rect">
            <a:avLst/>
          </a:prstGeom>
        </p:spPr>
        <p:txBody>
          <a:bodyPr lIns="0" tIns="0" rIns="0" bIns="0" rtlCol="0" anchor="t">
            <a:spAutoFit/>
          </a:bodyPr>
          <a:lstStyle/>
          <a:p>
            <a:pPr algn="l">
              <a:lnSpc>
                <a:spcPts val="5040"/>
              </a:lnSpc>
            </a:pPr>
            <a:r>
              <a:rPr lang="en-US" sz="5600" b="1" dirty="0" smtClean="0">
                <a:solidFill>
                  <a:srgbClr val="2E2E2E"/>
                </a:solidFill>
                <a:latin typeface="Caladea Bold"/>
                <a:ea typeface="Caladea Bold"/>
                <a:cs typeface="Caladea Bold"/>
                <a:sym typeface="Caladea Bold"/>
              </a:rPr>
              <a:t>04</a:t>
            </a:r>
            <a:endParaRPr lang="en-US" sz="5600" b="1" dirty="0">
              <a:solidFill>
                <a:srgbClr val="2E2E2E"/>
              </a:solidFill>
              <a:latin typeface="Caladea Bold"/>
              <a:ea typeface="Caladea Bold"/>
              <a:cs typeface="Caladea Bold"/>
              <a:sym typeface="Caladea Bold"/>
            </a:endParaRPr>
          </a:p>
        </p:txBody>
      </p:sp>
      <p:sp>
        <p:nvSpPr>
          <p:cNvPr id="31" name="TextBox 17"/>
          <p:cNvSpPr txBox="1"/>
          <p:nvPr/>
        </p:nvSpPr>
        <p:spPr>
          <a:xfrm>
            <a:off x="10874987" y="5908755"/>
            <a:ext cx="822960" cy="640080"/>
          </a:xfrm>
          <a:prstGeom prst="rect">
            <a:avLst/>
          </a:prstGeom>
        </p:spPr>
        <p:txBody>
          <a:bodyPr lIns="0" tIns="0" rIns="0" bIns="0" rtlCol="0" anchor="t">
            <a:spAutoFit/>
          </a:bodyPr>
          <a:lstStyle/>
          <a:p>
            <a:pPr algn="l">
              <a:lnSpc>
                <a:spcPts val="5040"/>
              </a:lnSpc>
            </a:pPr>
            <a:r>
              <a:rPr lang="en-US" sz="5600" b="1" dirty="0" smtClean="0">
                <a:solidFill>
                  <a:srgbClr val="2E2E2E"/>
                </a:solidFill>
                <a:latin typeface="Caladea Bold"/>
                <a:ea typeface="Caladea Bold"/>
                <a:cs typeface="Caladea Bold"/>
                <a:sym typeface="Caladea Bold"/>
              </a:rPr>
              <a:t>05</a:t>
            </a:r>
            <a:endParaRPr lang="en-US" sz="5600" b="1" dirty="0">
              <a:solidFill>
                <a:srgbClr val="2E2E2E"/>
              </a:solidFill>
              <a:latin typeface="Caladea Bold"/>
              <a:ea typeface="Caladea Bold"/>
              <a:cs typeface="Caladea Bold"/>
              <a:sym typeface="Caladea Bold"/>
            </a:endParaRPr>
          </a:p>
        </p:txBody>
      </p:sp>
      <p:sp>
        <p:nvSpPr>
          <p:cNvPr id="32" name="TextBox 17"/>
          <p:cNvSpPr txBox="1"/>
          <p:nvPr/>
        </p:nvSpPr>
        <p:spPr>
          <a:xfrm>
            <a:off x="10874987" y="6735807"/>
            <a:ext cx="822960" cy="640080"/>
          </a:xfrm>
          <a:prstGeom prst="rect">
            <a:avLst/>
          </a:prstGeom>
        </p:spPr>
        <p:txBody>
          <a:bodyPr lIns="0" tIns="0" rIns="0" bIns="0" rtlCol="0" anchor="t">
            <a:spAutoFit/>
          </a:bodyPr>
          <a:lstStyle/>
          <a:p>
            <a:pPr algn="l">
              <a:lnSpc>
                <a:spcPts val="5040"/>
              </a:lnSpc>
            </a:pPr>
            <a:r>
              <a:rPr lang="en-US" sz="5600" b="1" dirty="0" smtClean="0">
                <a:solidFill>
                  <a:srgbClr val="2E2E2E"/>
                </a:solidFill>
                <a:latin typeface="Caladea Bold"/>
                <a:ea typeface="Caladea Bold"/>
                <a:cs typeface="Caladea Bold"/>
                <a:sym typeface="Caladea Bold"/>
              </a:rPr>
              <a:t>06</a:t>
            </a:r>
            <a:endParaRPr lang="en-US" sz="5600" b="1" dirty="0">
              <a:solidFill>
                <a:srgbClr val="2E2E2E"/>
              </a:solidFill>
              <a:latin typeface="Caladea Bold"/>
              <a:ea typeface="Caladea Bold"/>
              <a:cs typeface="Caladea Bold"/>
              <a:sym typeface="Caladea Bold"/>
            </a:endParaRPr>
          </a:p>
        </p:txBody>
      </p:sp>
      <p:sp>
        <p:nvSpPr>
          <p:cNvPr id="33" name="TextBox 17"/>
          <p:cNvSpPr txBox="1"/>
          <p:nvPr/>
        </p:nvSpPr>
        <p:spPr>
          <a:xfrm>
            <a:off x="10874987" y="7572914"/>
            <a:ext cx="822960" cy="640080"/>
          </a:xfrm>
          <a:prstGeom prst="rect">
            <a:avLst/>
          </a:prstGeom>
        </p:spPr>
        <p:txBody>
          <a:bodyPr lIns="0" tIns="0" rIns="0" bIns="0" rtlCol="0" anchor="t">
            <a:spAutoFit/>
          </a:bodyPr>
          <a:lstStyle/>
          <a:p>
            <a:pPr algn="l">
              <a:lnSpc>
                <a:spcPts val="5040"/>
              </a:lnSpc>
            </a:pPr>
            <a:r>
              <a:rPr lang="en-US" sz="5600" b="1" dirty="0" smtClean="0">
                <a:solidFill>
                  <a:srgbClr val="2E2E2E"/>
                </a:solidFill>
                <a:latin typeface="Caladea Bold"/>
                <a:ea typeface="Caladea Bold"/>
                <a:cs typeface="Caladea Bold"/>
                <a:sym typeface="Caladea Bold"/>
              </a:rPr>
              <a:t>07</a:t>
            </a:r>
            <a:endParaRPr lang="en-US" sz="5600" b="1" dirty="0">
              <a:solidFill>
                <a:srgbClr val="2E2E2E"/>
              </a:solidFill>
              <a:latin typeface="Caladea Bold"/>
              <a:ea typeface="Caladea Bold"/>
              <a:cs typeface="Caladea Bold"/>
              <a:sym typeface="Caladea Bo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2"/>
          <p:cNvGrpSpPr/>
          <p:nvPr/>
        </p:nvGrpSpPr>
        <p:grpSpPr>
          <a:xfrm>
            <a:off x="11178209" y="-3924300"/>
            <a:ext cx="11111902" cy="11020624"/>
            <a:chOff x="8677833" y="-770119"/>
            <a:chExt cx="6286246" cy="6286246"/>
          </a:xfrm>
        </p:grpSpPr>
        <p:sp>
          <p:nvSpPr>
            <p:cNvPr id="45" name="Freeform 3"/>
            <p:cNvSpPr/>
            <p:nvPr/>
          </p:nvSpPr>
          <p:spPr>
            <a:xfrm>
              <a:off x="8677833" y="-770119"/>
              <a:ext cx="6286246" cy="6286246"/>
            </a:xfrm>
            <a:custGeom>
              <a:avLst/>
              <a:gdLst/>
              <a:ahLst/>
              <a:cxnLst/>
              <a:rect l="l" t="t" r="r" b="b"/>
              <a:pathLst>
                <a:path w="6286246" h="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27496" r="-22597"/>
              </a:stretch>
            </a:blipFill>
          </p:spPr>
        </p:sp>
      </p:grpSp>
      <p:sp>
        <p:nvSpPr>
          <p:cNvPr id="37" name="TextBox 37"/>
          <p:cNvSpPr txBox="1"/>
          <p:nvPr/>
        </p:nvSpPr>
        <p:spPr>
          <a:xfrm>
            <a:off x="2057401" y="3361333"/>
            <a:ext cx="5334000" cy="3399200"/>
          </a:xfrm>
          <a:prstGeom prst="rect">
            <a:avLst/>
          </a:prstGeom>
        </p:spPr>
        <p:txBody>
          <a:bodyPr wrap="square" lIns="0" tIns="0" rIns="0" bIns="0" rtlCol="0" anchor="t">
            <a:spAutoFit/>
          </a:bodyPr>
          <a:lstStyle/>
          <a:p>
            <a:pPr algn="ctr">
              <a:lnSpc>
                <a:spcPts val="12960"/>
              </a:lnSpc>
            </a:pPr>
            <a:r>
              <a:rPr lang="en-US" sz="14400" b="1" dirty="0">
                <a:solidFill>
                  <a:srgbClr val="2E2E2E"/>
                </a:solidFill>
                <a:latin typeface="Caladea Bold"/>
                <a:ea typeface="Caladea Bold"/>
                <a:cs typeface="Caladea Bold"/>
                <a:sym typeface="Caladea Bold"/>
              </a:rPr>
              <a:t>Thank </a:t>
            </a:r>
          </a:p>
          <a:p>
            <a:pPr>
              <a:lnSpc>
                <a:spcPts val="12960"/>
              </a:lnSpc>
            </a:pPr>
            <a:r>
              <a:rPr lang="en-US" sz="14400" b="1" dirty="0" smtClean="0">
                <a:solidFill>
                  <a:srgbClr val="2E2E2E"/>
                </a:solidFill>
                <a:latin typeface="Caladea Bold"/>
                <a:ea typeface="Caladea Bold"/>
                <a:cs typeface="Caladea Bold"/>
                <a:sym typeface="Caladea Bold"/>
              </a:rPr>
              <a:t>You.</a:t>
            </a:r>
            <a:endParaRPr lang="en-US" sz="14400" b="1" dirty="0">
              <a:solidFill>
                <a:srgbClr val="2E2E2E"/>
              </a:solidFill>
              <a:latin typeface="Caladea Bold"/>
              <a:ea typeface="Caladea Bold"/>
              <a:cs typeface="Caladea Bold"/>
              <a:sym typeface="Caladea Bold"/>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7619" t="29888" r="7078" b="27876"/>
          <a:stretch/>
        </p:blipFill>
        <p:spPr>
          <a:xfrm>
            <a:off x="1703828" y="1194643"/>
            <a:ext cx="4062048" cy="1072662"/>
          </a:xfrm>
          <a:prstGeom prst="rect">
            <a:avLst/>
          </a:prstGeom>
          <a:ln>
            <a:noFill/>
          </a:ln>
          <a:effectLst>
            <a:softEdge rad="112500"/>
          </a:effectLst>
        </p:spPr>
      </p:pic>
      <p:sp>
        <p:nvSpPr>
          <p:cNvPr id="8" name="Freeform 17"/>
          <p:cNvSpPr/>
          <p:nvPr/>
        </p:nvSpPr>
        <p:spPr>
          <a:xfrm>
            <a:off x="10210800" y="6591300"/>
            <a:ext cx="1254709" cy="128979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flip="none" rotWithShape="1">
            <a:gsLst>
              <a:gs pos="0">
                <a:srgbClr val="006D3B">
                  <a:shade val="30000"/>
                  <a:satMod val="115000"/>
                </a:srgbClr>
              </a:gs>
              <a:gs pos="50000">
                <a:srgbClr val="006D3B">
                  <a:shade val="67500"/>
                  <a:satMod val="115000"/>
                </a:srgbClr>
              </a:gs>
              <a:gs pos="100000">
                <a:srgbClr val="006D3B">
                  <a:shade val="100000"/>
                  <a:satMod val="115000"/>
                </a:srgbClr>
              </a:gs>
            </a:gsLst>
            <a:lin ang="18900000" scaled="1"/>
            <a:tileRect/>
          </a:gradFill>
          <a:effectLst>
            <a:outerShdw blurRad="76200" dir="13500000" sy="23000" kx="1200000" algn="br" rotWithShape="0">
              <a:prstClr val="black">
                <a:alpha val="20000"/>
              </a:prstClr>
            </a:outerShdw>
          </a:effectLst>
        </p:spPr>
      </p:sp>
      <p:sp>
        <p:nvSpPr>
          <p:cNvPr id="9" name="Freeform 9"/>
          <p:cNvSpPr/>
          <p:nvPr/>
        </p:nvSpPr>
        <p:spPr>
          <a:xfrm>
            <a:off x="11068625" y="7881091"/>
            <a:ext cx="4811818" cy="481181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flip="none" rotWithShape="1">
            <a:gsLst>
              <a:gs pos="0">
                <a:srgbClr val="006D3B">
                  <a:shade val="30000"/>
                  <a:satMod val="115000"/>
                </a:srgbClr>
              </a:gs>
              <a:gs pos="50000">
                <a:srgbClr val="006D3B">
                  <a:shade val="67500"/>
                  <a:satMod val="115000"/>
                </a:srgbClr>
              </a:gs>
              <a:gs pos="100000">
                <a:srgbClr val="006D3B">
                  <a:shade val="100000"/>
                  <a:satMod val="115000"/>
                </a:srgbClr>
              </a:gs>
            </a:gsLst>
            <a:lin ang="18900000" scaled="1"/>
            <a:tileRect/>
          </a:gradFill>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276282"/>
            <a:ext cx="5128591" cy="4865606"/>
            <a:chOff x="1630464" y="0"/>
            <a:chExt cx="6838122" cy="6487475"/>
          </a:xfrm>
        </p:grpSpPr>
        <p:pic>
          <p:nvPicPr>
            <p:cNvPr id="3" name="Picture 3"/>
            <p:cNvPicPr>
              <a:picLocks noChangeAspect="1"/>
            </p:cNvPicPr>
            <p:nvPr/>
          </p:nvPicPr>
          <p:blipFill rotWithShape="1">
            <a:blip r:embed="rId2"/>
            <a:srcRect l="11052" t="34005" r="42603"/>
            <a:stretch/>
          </p:blipFill>
          <p:spPr>
            <a:xfrm>
              <a:off x="1630464" y="0"/>
              <a:ext cx="6838122" cy="6487475"/>
            </a:xfrm>
            <a:prstGeom prst="rect">
              <a:avLst/>
            </a:prstGeom>
          </p:spPr>
        </p:pic>
      </p:grpSp>
      <p:sp>
        <p:nvSpPr>
          <p:cNvPr id="5" name="Freeform 5"/>
          <p:cNvSpPr/>
          <p:nvPr/>
        </p:nvSpPr>
        <p:spPr>
          <a:xfrm>
            <a:off x="14580662" y="6001899"/>
            <a:ext cx="5212288" cy="521228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flip="none" rotWithShape="1">
            <a:gsLst>
              <a:gs pos="0">
                <a:srgbClr val="006D3B">
                  <a:shade val="30000"/>
                  <a:satMod val="115000"/>
                </a:srgbClr>
              </a:gs>
              <a:gs pos="50000">
                <a:srgbClr val="006D3B">
                  <a:shade val="67500"/>
                  <a:satMod val="115000"/>
                </a:srgbClr>
              </a:gs>
              <a:gs pos="100000">
                <a:srgbClr val="006D3B">
                  <a:shade val="100000"/>
                  <a:satMod val="115000"/>
                </a:srgbClr>
              </a:gs>
            </a:gsLst>
            <a:lin ang="18900000" scaled="1"/>
            <a:tileRect/>
          </a:gradFill>
        </p:spPr>
      </p:sp>
      <p:grpSp>
        <p:nvGrpSpPr>
          <p:cNvPr id="7" name="Group 7"/>
          <p:cNvGrpSpPr/>
          <p:nvPr/>
        </p:nvGrpSpPr>
        <p:grpSpPr>
          <a:xfrm>
            <a:off x="5638800" y="1501060"/>
            <a:ext cx="12039600" cy="7538420"/>
            <a:chOff x="0" y="0"/>
            <a:chExt cx="2860512" cy="1281477"/>
          </a:xfrm>
        </p:grpSpPr>
        <p:sp>
          <p:nvSpPr>
            <p:cNvPr id="8" name="Freeform 8"/>
            <p:cNvSpPr/>
            <p:nvPr/>
          </p:nvSpPr>
          <p:spPr>
            <a:xfrm>
              <a:off x="0" y="0"/>
              <a:ext cx="2860512" cy="1281477"/>
            </a:xfrm>
            <a:custGeom>
              <a:avLst/>
              <a:gdLst/>
              <a:ahLst/>
              <a:cxnLst/>
              <a:rect l="l" t="t" r="r" b="b"/>
              <a:pathLst>
                <a:path w="2860512" h="1281477">
                  <a:moveTo>
                    <a:pt x="71282" y="0"/>
                  </a:moveTo>
                  <a:lnTo>
                    <a:pt x="2789231" y="0"/>
                  </a:lnTo>
                  <a:cubicBezTo>
                    <a:pt x="2808136" y="0"/>
                    <a:pt x="2826266" y="7510"/>
                    <a:pt x="2839634" y="20878"/>
                  </a:cubicBezTo>
                  <a:cubicBezTo>
                    <a:pt x="2853002" y="34246"/>
                    <a:pt x="2860512" y="52377"/>
                    <a:pt x="2860512" y="71282"/>
                  </a:cubicBezTo>
                  <a:lnTo>
                    <a:pt x="2860512" y="1210195"/>
                  </a:lnTo>
                  <a:cubicBezTo>
                    <a:pt x="2860512" y="1249563"/>
                    <a:pt x="2828598" y="1281477"/>
                    <a:pt x="2789231" y="1281477"/>
                  </a:cubicBezTo>
                  <a:lnTo>
                    <a:pt x="71282" y="1281477"/>
                  </a:lnTo>
                  <a:cubicBezTo>
                    <a:pt x="31914" y="1281477"/>
                    <a:pt x="0" y="1249563"/>
                    <a:pt x="0" y="1210195"/>
                  </a:cubicBezTo>
                  <a:lnTo>
                    <a:pt x="0" y="71282"/>
                  </a:lnTo>
                  <a:cubicBezTo>
                    <a:pt x="0" y="31914"/>
                    <a:pt x="31914" y="0"/>
                    <a:pt x="71282" y="0"/>
                  </a:cubicBezTo>
                  <a:close/>
                </a:path>
              </a:pathLst>
            </a:custGeom>
            <a:solidFill>
              <a:srgbClr val="EDEDED"/>
            </a:solidFill>
            <a:ln cap="rnd">
              <a:noFill/>
              <a:prstDash val="solid"/>
              <a:round/>
            </a:ln>
          </p:spPr>
        </p:sp>
        <p:sp>
          <p:nvSpPr>
            <p:cNvPr id="9" name="TextBox 9"/>
            <p:cNvSpPr txBox="1"/>
            <p:nvPr/>
          </p:nvSpPr>
          <p:spPr>
            <a:xfrm>
              <a:off x="0" y="-38100"/>
              <a:ext cx="2860512" cy="1319577"/>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5871339" y="2703539"/>
            <a:ext cx="11502261" cy="6347892"/>
          </a:xfrm>
          <a:prstGeom prst="rect">
            <a:avLst/>
          </a:prstGeom>
        </p:spPr>
        <p:txBody>
          <a:bodyPr wrap="square" lIns="0" tIns="0" rIns="0" bIns="0" rtlCol="0" anchor="t">
            <a:spAutoFit/>
          </a:bodyPr>
          <a:lstStyle/>
          <a:p>
            <a:pPr algn="just">
              <a:lnSpc>
                <a:spcPts val="4480"/>
              </a:lnSpc>
            </a:pPr>
            <a:r>
              <a:rPr lang="en-US" sz="2800" dirty="0" smtClean="0">
                <a:solidFill>
                  <a:srgbClr val="2E2E2E"/>
                </a:solidFill>
                <a:latin typeface="DM Sans"/>
                <a:ea typeface="DM Sans"/>
                <a:cs typeface="DM Sans"/>
                <a:sym typeface="DM Sans"/>
              </a:rPr>
              <a:t>Welcome </a:t>
            </a:r>
            <a:r>
              <a:rPr lang="en-US" sz="2800" dirty="0">
                <a:solidFill>
                  <a:srgbClr val="2E2E2E"/>
                </a:solidFill>
                <a:latin typeface="DM Sans"/>
                <a:ea typeface="DM Sans"/>
                <a:cs typeface="DM Sans"/>
                <a:sym typeface="DM Sans"/>
              </a:rPr>
              <a:t>to the presentation on customer relationship management in the banking sector. As the analytical CRM specialist for the bank, I've been tasked with extracting insights from diverse customer datasets to reduce churn, improve service, and boost satisfaction</a:t>
            </a:r>
            <a:r>
              <a:rPr lang="en-US" sz="2800" dirty="0" smtClean="0">
                <a:solidFill>
                  <a:srgbClr val="2E2E2E"/>
                </a:solidFill>
                <a:latin typeface="DM Sans"/>
                <a:ea typeface="DM Sans"/>
                <a:cs typeface="DM Sans"/>
                <a:sym typeface="DM Sans"/>
              </a:rPr>
              <a:t>.</a:t>
            </a:r>
            <a:endParaRPr lang="en-US" sz="2800" dirty="0">
              <a:solidFill>
                <a:srgbClr val="2E2E2E"/>
              </a:solidFill>
              <a:latin typeface="DM Sans"/>
              <a:ea typeface="DM Sans"/>
              <a:cs typeface="DM Sans"/>
              <a:sym typeface="DM Sans"/>
            </a:endParaRPr>
          </a:p>
          <a:p>
            <a:pPr algn="just">
              <a:lnSpc>
                <a:spcPts val="4480"/>
              </a:lnSpc>
            </a:pPr>
            <a:r>
              <a:rPr lang="en-US" sz="2800" dirty="0">
                <a:solidFill>
                  <a:srgbClr val="2E2E2E"/>
                </a:solidFill>
                <a:latin typeface="DM Sans"/>
                <a:ea typeface="DM Sans"/>
                <a:cs typeface="DM Sans"/>
                <a:sym typeface="DM Sans"/>
              </a:rPr>
              <a:t>Throughout this session, we'll explore customer demographics, transaction details, exit records, and active profiles. Our goal? To uncover valuable insights that drive strategic decisions and foster lasting customer relationships</a:t>
            </a:r>
            <a:r>
              <a:rPr lang="en-US" sz="2800" dirty="0" smtClean="0">
                <a:solidFill>
                  <a:srgbClr val="2E2E2E"/>
                </a:solidFill>
                <a:latin typeface="DM Sans"/>
                <a:ea typeface="DM Sans"/>
                <a:cs typeface="DM Sans"/>
                <a:sym typeface="DM Sans"/>
              </a:rPr>
              <a:t>.</a:t>
            </a:r>
            <a:endParaRPr lang="en-US" sz="2800" dirty="0">
              <a:solidFill>
                <a:srgbClr val="2E2E2E"/>
              </a:solidFill>
              <a:latin typeface="DM Sans"/>
              <a:ea typeface="DM Sans"/>
              <a:cs typeface="DM Sans"/>
              <a:sym typeface="DM Sans"/>
            </a:endParaRPr>
          </a:p>
          <a:p>
            <a:pPr algn="just">
              <a:lnSpc>
                <a:spcPts val="4480"/>
              </a:lnSpc>
            </a:pPr>
            <a:r>
              <a:rPr lang="en-US" sz="2800" dirty="0">
                <a:solidFill>
                  <a:srgbClr val="2E2E2E"/>
                </a:solidFill>
                <a:latin typeface="DM Sans"/>
                <a:ea typeface="DM Sans"/>
                <a:cs typeface="DM Sans"/>
                <a:sym typeface="DM Sans"/>
              </a:rPr>
              <a:t>Let's dive in and unlock the power of data-driven strategies for customer retention and satisfaction.</a:t>
            </a:r>
            <a:endParaRPr lang="en-US" sz="2800" dirty="0">
              <a:solidFill>
                <a:srgbClr val="2E2E2E"/>
              </a:solidFill>
              <a:latin typeface="DM Sans"/>
              <a:ea typeface="DM Sans"/>
              <a:cs typeface="DM Sans"/>
            </a:endParaRPr>
          </a:p>
          <a:p>
            <a:pPr algn="just">
              <a:lnSpc>
                <a:spcPts val="4480"/>
              </a:lnSpc>
            </a:pPr>
            <a:endParaRPr lang="en-US" sz="3200" dirty="0">
              <a:solidFill>
                <a:srgbClr val="2E2E2E"/>
              </a:solidFill>
              <a:latin typeface="DM Sans"/>
              <a:ea typeface="DM Sans"/>
              <a:cs typeface="DM Sans"/>
              <a:sym typeface="DM Sans"/>
            </a:endParaRPr>
          </a:p>
        </p:txBody>
      </p:sp>
      <p:sp>
        <p:nvSpPr>
          <p:cNvPr id="13" name="TextBox 13"/>
          <p:cNvSpPr txBox="1"/>
          <p:nvPr/>
        </p:nvSpPr>
        <p:spPr>
          <a:xfrm>
            <a:off x="5638800" y="777822"/>
            <a:ext cx="5562600" cy="1150854"/>
          </a:xfrm>
          <a:prstGeom prst="rect">
            <a:avLst/>
          </a:prstGeom>
          <a:noFill/>
        </p:spPr>
        <p:txBody>
          <a:bodyPr lIns="50800" tIns="50800" rIns="50800" bIns="50800" rtlCol="0" anchor="ctr"/>
          <a:lstStyle/>
          <a:p>
            <a:pPr lvl="0" algn="ctr">
              <a:lnSpc>
                <a:spcPts val="11200"/>
              </a:lnSpc>
            </a:pPr>
            <a:r>
              <a:rPr lang="en-US" sz="8000" b="1" dirty="0" smtClean="0">
                <a:solidFill>
                  <a:srgbClr val="FFFFFF"/>
                </a:solidFill>
                <a:latin typeface="Caladea Bold"/>
                <a:ea typeface="Caladea Bold"/>
                <a:cs typeface="Caladea Bold"/>
                <a:sym typeface="DM Sans"/>
              </a:rPr>
              <a:t>Introduction</a:t>
            </a:r>
            <a:endParaRPr lang="en-US" sz="8000" b="1" dirty="0">
              <a:solidFill>
                <a:srgbClr val="FFFFFF"/>
              </a:solidFill>
              <a:latin typeface="Caladea Bold"/>
              <a:ea typeface="Caladea Bold"/>
              <a:cs typeface="Caladea Bold"/>
            </a:endParaRPr>
          </a:p>
        </p:txBody>
      </p:sp>
      <p:sp>
        <p:nvSpPr>
          <p:cNvPr id="15" name="Freeform 15"/>
          <p:cNvSpPr/>
          <p:nvPr/>
        </p:nvSpPr>
        <p:spPr>
          <a:xfrm>
            <a:off x="3393077" y="7244297"/>
            <a:ext cx="1795182" cy="17951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flip="none" rotWithShape="1">
            <a:gsLst>
              <a:gs pos="0">
                <a:srgbClr val="006D3B">
                  <a:shade val="30000"/>
                  <a:satMod val="115000"/>
                </a:srgbClr>
              </a:gs>
              <a:gs pos="50000">
                <a:srgbClr val="006D3B">
                  <a:shade val="67500"/>
                  <a:satMod val="115000"/>
                </a:srgbClr>
              </a:gs>
              <a:gs pos="100000">
                <a:srgbClr val="006D3B">
                  <a:shade val="100000"/>
                  <a:satMod val="115000"/>
                </a:srgbClr>
              </a:gs>
            </a:gsLst>
            <a:lin ang="18900000" scaled="1"/>
            <a:tileRect/>
          </a:gradFill>
          <a:effectLst>
            <a:outerShdw blurRad="76200" dir="13500000" sy="23000" kx="1200000" algn="br" rotWithShape="0">
              <a:prstClr val="black">
                <a:alpha val="20000"/>
              </a:prstClr>
            </a:outerShdw>
          </a:effectLst>
        </p:spPr>
      </p:sp>
      <p:sp>
        <p:nvSpPr>
          <p:cNvPr id="17" name="Freeform 17"/>
          <p:cNvSpPr/>
          <p:nvPr/>
        </p:nvSpPr>
        <p:spPr>
          <a:xfrm rot="-5399999">
            <a:off x="1621796" y="1429568"/>
            <a:ext cx="996645" cy="1160576"/>
          </a:xfrm>
          <a:custGeom>
            <a:avLst/>
            <a:gdLst/>
            <a:ahLst/>
            <a:cxnLst/>
            <a:rect l="l" t="t" r="r" b="b"/>
            <a:pathLst>
              <a:path w="996645" h="1160576">
                <a:moveTo>
                  <a:pt x="0" y="0"/>
                </a:moveTo>
                <a:lnTo>
                  <a:pt x="996645" y="0"/>
                </a:lnTo>
                <a:lnTo>
                  <a:pt x="996645" y="1160577"/>
                </a:lnTo>
                <a:lnTo>
                  <a:pt x="0" y="116057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21" name="Group 11"/>
          <p:cNvGrpSpPr/>
          <p:nvPr/>
        </p:nvGrpSpPr>
        <p:grpSpPr>
          <a:xfrm>
            <a:off x="4681250" y="144717"/>
            <a:ext cx="8882350" cy="2258730"/>
            <a:chOff x="1068860" y="-1466681"/>
            <a:chExt cx="2047107" cy="594892"/>
          </a:xfrm>
        </p:grpSpPr>
        <p:sp>
          <p:nvSpPr>
            <p:cNvPr id="22" name="Freeform 12"/>
            <p:cNvSpPr/>
            <p:nvPr/>
          </p:nvSpPr>
          <p:spPr>
            <a:xfrm>
              <a:off x="1077586" y="-1422644"/>
              <a:ext cx="1839938" cy="550855"/>
            </a:xfrm>
            <a:custGeom>
              <a:avLst/>
              <a:gdLst/>
              <a:ahLst/>
              <a:cxnLst/>
              <a:rect l="l" t="t" r="r" b="b"/>
              <a:pathLst>
                <a:path w="1839938" h="550855">
                  <a:moveTo>
                    <a:pt x="110820" y="0"/>
                  </a:moveTo>
                  <a:lnTo>
                    <a:pt x="1729118" y="0"/>
                  </a:lnTo>
                  <a:cubicBezTo>
                    <a:pt x="1758510" y="0"/>
                    <a:pt x="1786697" y="11676"/>
                    <a:pt x="1807480" y="32458"/>
                  </a:cubicBezTo>
                  <a:cubicBezTo>
                    <a:pt x="1828263" y="53241"/>
                    <a:pt x="1839938" y="81429"/>
                    <a:pt x="1839938" y="110820"/>
                  </a:cubicBezTo>
                  <a:lnTo>
                    <a:pt x="1839938" y="440035"/>
                  </a:lnTo>
                  <a:cubicBezTo>
                    <a:pt x="1839938" y="501239"/>
                    <a:pt x="1790323" y="550855"/>
                    <a:pt x="1729118" y="550855"/>
                  </a:cubicBezTo>
                  <a:lnTo>
                    <a:pt x="110820" y="550855"/>
                  </a:lnTo>
                  <a:cubicBezTo>
                    <a:pt x="49616" y="550855"/>
                    <a:pt x="0" y="501239"/>
                    <a:pt x="0" y="440035"/>
                  </a:cubicBezTo>
                  <a:lnTo>
                    <a:pt x="0" y="110820"/>
                  </a:lnTo>
                  <a:cubicBezTo>
                    <a:pt x="0" y="49616"/>
                    <a:pt x="49616" y="0"/>
                    <a:pt x="110820" y="0"/>
                  </a:cubicBezTo>
                  <a:close/>
                </a:path>
              </a:pathLst>
            </a:custGeom>
            <a:gradFill flip="none" rotWithShape="1">
              <a:gsLst>
                <a:gs pos="0">
                  <a:srgbClr val="006D3B">
                    <a:shade val="30000"/>
                    <a:satMod val="115000"/>
                  </a:srgbClr>
                </a:gs>
                <a:gs pos="50000">
                  <a:srgbClr val="006D3B">
                    <a:shade val="67500"/>
                    <a:satMod val="115000"/>
                  </a:srgbClr>
                </a:gs>
                <a:gs pos="100000">
                  <a:srgbClr val="006D3B">
                    <a:shade val="100000"/>
                    <a:satMod val="115000"/>
                  </a:srgbClr>
                </a:gs>
              </a:gsLst>
              <a:lin ang="5400000" scaled="1"/>
              <a:tileRect/>
            </a:gradFill>
          </p:spPr>
        </p:sp>
        <p:sp>
          <p:nvSpPr>
            <p:cNvPr id="23" name="TextBox 13"/>
            <p:cNvSpPr txBox="1"/>
            <p:nvPr/>
          </p:nvSpPr>
          <p:spPr>
            <a:xfrm>
              <a:off x="1068860" y="-1466681"/>
              <a:ext cx="2047107" cy="553925"/>
            </a:xfrm>
            <a:prstGeom prst="rect">
              <a:avLst/>
            </a:prstGeom>
          </p:spPr>
          <p:txBody>
            <a:bodyPr lIns="50800" tIns="50800" rIns="50800" bIns="50800" rtlCol="0" anchor="ctr"/>
            <a:lstStyle/>
            <a:p>
              <a:pPr algn="ctr">
                <a:lnSpc>
                  <a:spcPts val="11200"/>
                </a:lnSpc>
              </a:pPr>
              <a:r>
                <a:rPr lang="en-US" sz="8000" b="1" dirty="0" smtClean="0">
                  <a:solidFill>
                    <a:srgbClr val="FFFFFF"/>
                  </a:solidFill>
                  <a:latin typeface="Caladea Bold"/>
                  <a:ea typeface="Caladea Bold"/>
                  <a:cs typeface="Caladea Bold"/>
                  <a:sym typeface="Caladea Bold"/>
                </a:rPr>
                <a:t>Introduction</a:t>
              </a:r>
              <a:endParaRPr lang="en-US" sz="8000" b="1" dirty="0">
                <a:solidFill>
                  <a:srgbClr val="FFFFFF"/>
                </a:solidFill>
                <a:latin typeface="Caladea Bold"/>
                <a:ea typeface="Caladea Bold"/>
                <a:cs typeface="Caladea Bold"/>
                <a:sym typeface="Caladea Bold"/>
              </a:endParaRPr>
            </a:p>
          </p:txBody>
        </p:sp>
      </p:grpSp>
      <p:sp>
        <p:nvSpPr>
          <p:cNvPr id="19" name="Freeform 13"/>
          <p:cNvSpPr/>
          <p:nvPr/>
        </p:nvSpPr>
        <p:spPr>
          <a:xfrm>
            <a:off x="3765440" y="311920"/>
            <a:ext cx="2091527" cy="209152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DED"/>
          </a:solidFill>
        </p:spPr>
      </p:sp>
      <p:sp>
        <p:nvSpPr>
          <p:cNvPr id="24" name="TextBox 15"/>
          <p:cNvSpPr txBox="1"/>
          <p:nvPr/>
        </p:nvSpPr>
        <p:spPr>
          <a:xfrm>
            <a:off x="4145697" y="1241970"/>
            <a:ext cx="1331012" cy="586251"/>
          </a:xfrm>
          <a:prstGeom prst="rect">
            <a:avLst/>
          </a:prstGeom>
        </p:spPr>
        <p:txBody>
          <a:bodyPr lIns="0" tIns="0" rIns="0" bIns="0" rtlCol="0" anchor="t">
            <a:spAutoFit/>
          </a:bodyPr>
          <a:lstStyle/>
          <a:p>
            <a:pPr algn="ctr">
              <a:lnSpc>
                <a:spcPts val="3837"/>
              </a:lnSpc>
            </a:pPr>
            <a:r>
              <a:rPr lang="en-US" sz="6600" b="1" dirty="0" smtClean="0">
                <a:solidFill>
                  <a:srgbClr val="244F4B"/>
                </a:solidFill>
                <a:latin typeface="Caladea Bold"/>
                <a:ea typeface="Caladea Bold"/>
                <a:cs typeface="Caladea Bold"/>
                <a:sym typeface="Caladea Bold"/>
              </a:rPr>
              <a:t>01</a:t>
            </a:r>
            <a:endParaRPr lang="en-US" sz="6600" b="1" dirty="0">
              <a:solidFill>
                <a:srgbClr val="244F4B"/>
              </a:solidFill>
              <a:latin typeface="Caladea Bold"/>
              <a:ea typeface="Caladea Bold"/>
              <a:cs typeface="Caladea Bold"/>
              <a:sym typeface="Caladea Bold"/>
            </a:endParaRPr>
          </a:p>
        </p:txBody>
      </p:sp>
    </p:spTree>
    <p:extLst>
      <p:ext uri="{BB962C8B-B14F-4D97-AF65-F5344CB8AC3E}">
        <p14:creationId xmlns:p14="http://schemas.microsoft.com/office/powerpoint/2010/main" val="26360578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12"/>
          <p:cNvSpPr/>
          <p:nvPr/>
        </p:nvSpPr>
        <p:spPr>
          <a:xfrm>
            <a:off x="7086600" y="723900"/>
            <a:ext cx="9050234" cy="2091527"/>
          </a:xfrm>
          <a:custGeom>
            <a:avLst/>
            <a:gdLst/>
            <a:ahLst/>
            <a:cxnLst/>
            <a:rect l="l" t="t" r="r" b="b"/>
            <a:pathLst>
              <a:path w="1839938" h="550855">
                <a:moveTo>
                  <a:pt x="110820" y="0"/>
                </a:moveTo>
                <a:lnTo>
                  <a:pt x="1729118" y="0"/>
                </a:lnTo>
                <a:cubicBezTo>
                  <a:pt x="1758510" y="0"/>
                  <a:pt x="1786697" y="11676"/>
                  <a:pt x="1807480" y="32458"/>
                </a:cubicBezTo>
                <a:cubicBezTo>
                  <a:pt x="1828263" y="53241"/>
                  <a:pt x="1839938" y="81429"/>
                  <a:pt x="1839938" y="110820"/>
                </a:cubicBezTo>
                <a:lnTo>
                  <a:pt x="1839938" y="440035"/>
                </a:lnTo>
                <a:cubicBezTo>
                  <a:pt x="1839938" y="501239"/>
                  <a:pt x="1790323" y="550855"/>
                  <a:pt x="1729118" y="550855"/>
                </a:cubicBezTo>
                <a:lnTo>
                  <a:pt x="110820" y="550855"/>
                </a:lnTo>
                <a:cubicBezTo>
                  <a:pt x="49616" y="550855"/>
                  <a:pt x="0" y="501239"/>
                  <a:pt x="0" y="440035"/>
                </a:cubicBezTo>
                <a:lnTo>
                  <a:pt x="0" y="110820"/>
                </a:lnTo>
                <a:cubicBezTo>
                  <a:pt x="0" y="49616"/>
                  <a:pt x="49616" y="0"/>
                  <a:pt x="110820" y="0"/>
                </a:cubicBezTo>
                <a:close/>
              </a:path>
            </a:pathLst>
          </a:custGeom>
          <a:gradFill flip="none" rotWithShape="1">
            <a:gsLst>
              <a:gs pos="0">
                <a:srgbClr val="006D3B">
                  <a:shade val="30000"/>
                  <a:satMod val="115000"/>
                </a:srgbClr>
              </a:gs>
              <a:gs pos="50000">
                <a:srgbClr val="006D3B">
                  <a:shade val="67500"/>
                  <a:satMod val="115000"/>
                </a:srgbClr>
              </a:gs>
              <a:gs pos="100000">
                <a:srgbClr val="006D3B">
                  <a:shade val="100000"/>
                  <a:satMod val="115000"/>
                </a:srgbClr>
              </a:gs>
            </a:gsLst>
            <a:lin ang="5400000" scaled="1"/>
            <a:tileRect/>
          </a:gradFill>
        </p:spPr>
      </p:sp>
      <p:sp>
        <p:nvSpPr>
          <p:cNvPr id="3" name="Freeform 3"/>
          <p:cNvSpPr/>
          <p:nvPr/>
        </p:nvSpPr>
        <p:spPr>
          <a:xfrm>
            <a:off x="12382860" y="5495503"/>
            <a:ext cx="10972080" cy="1097208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flip="none" rotWithShape="1">
            <a:gsLst>
              <a:gs pos="0">
                <a:srgbClr val="006D3B">
                  <a:shade val="30000"/>
                  <a:satMod val="115000"/>
                </a:srgbClr>
              </a:gs>
              <a:gs pos="50000">
                <a:srgbClr val="006D3B">
                  <a:shade val="67500"/>
                  <a:satMod val="115000"/>
                </a:srgbClr>
              </a:gs>
              <a:gs pos="100000">
                <a:srgbClr val="006D3B">
                  <a:shade val="100000"/>
                  <a:satMod val="115000"/>
                </a:srgbClr>
              </a:gs>
            </a:gsLst>
            <a:lin ang="18900000" scaled="1"/>
            <a:tileRect/>
          </a:gradFill>
        </p:spPr>
      </p:sp>
      <p:grpSp>
        <p:nvGrpSpPr>
          <p:cNvPr id="5" name="Group 5"/>
          <p:cNvGrpSpPr/>
          <p:nvPr/>
        </p:nvGrpSpPr>
        <p:grpSpPr>
          <a:xfrm>
            <a:off x="6621968" y="3246999"/>
            <a:ext cx="10629900" cy="5782702"/>
            <a:chOff x="0" y="0"/>
            <a:chExt cx="2624406" cy="1232757"/>
          </a:xfrm>
        </p:grpSpPr>
        <p:sp>
          <p:nvSpPr>
            <p:cNvPr id="6" name="Freeform 6"/>
            <p:cNvSpPr/>
            <p:nvPr/>
          </p:nvSpPr>
          <p:spPr>
            <a:xfrm>
              <a:off x="0" y="0"/>
              <a:ext cx="2624406" cy="1232757"/>
            </a:xfrm>
            <a:custGeom>
              <a:avLst/>
              <a:gdLst/>
              <a:ahLst/>
              <a:cxnLst/>
              <a:rect l="l" t="t" r="r" b="b"/>
              <a:pathLst>
                <a:path w="2624406" h="1232757">
                  <a:moveTo>
                    <a:pt x="77695" y="0"/>
                  </a:moveTo>
                  <a:lnTo>
                    <a:pt x="2546712" y="0"/>
                  </a:lnTo>
                  <a:cubicBezTo>
                    <a:pt x="2567318" y="0"/>
                    <a:pt x="2587080" y="8186"/>
                    <a:pt x="2601650" y="22756"/>
                  </a:cubicBezTo>
                  <a:cubicBezTo>
                    <a:pt x="2616221" y="37327"/>
                    <a:pt x="2624406" y="57089"/>
                    <a:pt x="2624406" y="77695"/>
                  </a:cubicBezTo>
                  <a:lnTo>
                    <a:pt x="2624406" y="1155062"/>
                  </a:lnTo>
                  <a:cubicBezTo>
                    <a:pt x="2624406" y="1175668"/>
                    <a:pt x="2616221" y="1195430"/>
                    <a:pt x="2601650" y="1210001"/>
                  </a:cubicBezTo>
                  <a:cubicBezTo>
                    <a:pt x="2587080" y="1224571"/>
                    <a:pt x="2567318" y="1232757"/>
                    <a:pt x="2546712" y="1232757"/>
                  </a:cubicBezTo>
                  <a:lnTo>
                    <a:pt x="77695" y="1232757"/>
                  </a:lnTo>
                  <a:cubicBezTo>
                    <a:pt x="57089" y="1232757"/>
                    <a:pt x="37327" y="1224571"/>
                    <a:pt x="22756" y="1210001"/>
                  </a:cubicBezTo>
                  <a:cubicBezTo>
                    <a:pt x="8186" y="1195430"/>
                    <a:pt x="0" y="1175668"/>
                    <a:pt x="0" y="1155062"/>
                  </a:cubicBezTo>
                  <a:lnTo>
                    <a:pt x="0" y="77695"/>
                  </a:lnTo>
                  <a:cubicBezTo>
                    <a:pt x="0" y="57089"/>
                    <a:pt x="8186" y="37327"/>
                    <a:pt x="22756" y="22756"/>
                  </a:cubicBezTo>
                  <a:cubicBezTo>
                    <a:pt x="37327" y="8186"/>
                    <a:pt x="57089" y="0"/>
                    <a:pt x="77695" y="0"/>
                  </a:cubicBezTo>
                  <a:close/>
                </a:path>
              </a:pathLst>
            </a:custGeom>
            <a:solidFill>
              <a:srgbClr val="EDEDED"/>
            </a:solidFill>
            <a:ln cap="rnd">
              <a:noFill/>
              <a:prstDash val="solid"/>
              <a:round/>
            </a:ln>
          </p:spPr>
        </p:sp>
        <p:sp>
          <p:nvSpPr>
            <p:cNvPr id="7" name="TextBox 7"/>
            <p:cNvSpPr txBox="1"/>
            <p:nvPr/>
          </p:nvSpPr>
          <p:spPr>
            <a:xfrm>
              <a:off x="0" y="-38100"/>
              <a:ext cx="2624406" cy="127085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7086600" y="3481542"/>
            <a:ext cx="9753600" cy="5770811"/>
          </a:xfrm>
          <a:prstGeom prst="rect">
            <a:avLst/>
          </a:prstGeom>
        </p:spPr>
        <p:txBody>
          <a:bodyPr wrap="square" lIns="0" tIns="0" rIns="0" bIns="0" rtlCol="0" anchor="t">
            <a:spAutoFit/>
          </a:bodyPr>
          <a:lstStyle/>
          <a:p>
            <a:pPr algn="just">
              <a:lnSpc>
                <a:spcPts val="4480"/>
              </a:lnSpc>
            </a:pPr>
            <a:r>
              <a:rPr lang="en-US" sz="3200" dirty="0" smtClean="0">
                <a:solidFill>
                  <a:srgbClr val="2E2E2E"/>
                </a:solidFill>
                <a:latin typeface="DM Sans"/>
                <a:ea typeface="DM Sans"/>
                <a:cs typeface="DM Sans"/>
                <a:sym typeface="DM Sans"/>
              </a:rPr>
              <a:t>You </a:t>
            </a:r>
            <a:r>
              <a:rPr lang="en-US" sz="3200" dirty="0">
                <a:solidFill>
                  <a:srgbClr val="2E2E2E"/>
                </a:solidFill>
                <a:latin typeface="DM Sans"/>
                <a:ea typeface="DM Sans"/>
                <a:cs typeface="DM Sans"/>
                <a:sym typeface="DM Sans"/>
              </a:rPr>
              <a:t>are an analytical CRM (Customer Relationship Management) specialist hired by a bank to extract meaningful insights from various customer-related datasets. The bank aims to reduce customer churn, improve service delivery, and enhance customer satisfaction. They have provided you with datasets including customer demographics, transaction details, customer exit information, and active customer profiles.</a:t>
            </a:r>
            <a:endParaRPr lang="en-US" sz="3200" dirty="0">
              <a:solidFill>
                <a:srgbClr val="2E2E2E"/>
              </a:solidFill>
              <a:latin typeface="DM Sans"/>
              <a:ea typeface="DM Sans"/>
              <a:cs typeface="DM Sans"/>
            </a:endParaRPr>
          </a:p>
          <a:p>
            <a:pPr algn="just">
              <a:lnSpc>
                <a:spcPts val="4480"/>
              </a:lnSpc>
            </a:pPr>
            <a:endParaRPr lang="en-US" sz="3200" dirty="0">
              <a:solidFill>
                <a:srgbClr val="2E2E2E"/>
              </a:solidFill>
              <a:latin typeface="DM Sans"/>
              <a:ea typeface="DM Sans"/>
              <a:cs typeface="DM Sans"/>
              <a:sym typeface="DM Sans"/>
            </a:endParaRPr>
          </a:p>
        </p:txBody>
      </p:sp>
      <p:sp>
        <p:nvSpPr>
          <p:cNvPr id="16" name="TextBox 16"/>
          <p:cNvSpPr txBox="1"/>
          <p:nvPr/>
        </p:nvSpPr>
        <p:spPr>
          <a:xfrm>
            <a:off x="8247647" y="1049485"/>
            <a:ext cx="7640768" cy="1436291"/>
          </a:xfrm>
          <a:prstGeom prst="rect">
            <a:avLst/>
          </a:prstGeom>
        </p:spPr>
        <p:txBody>
          <a:bodyPr wrap="square" lIns="0" tIns="0" rIns="0" bIns="0" rtlCol="0" anchor="t">
            <a:spAutoFit/>
          </a:bodyPr>
          <a:lstStyle/>
          <a:p>
            <a:pPr lvl="0" algn="ctr">
              <a:lnSpc>
                <a:spcPts val="11200"/>
              </a:lnSpc>
            </a:pPr>
            <a:r>
              <a:rPr lang="en-US" sz="6600" b="1" dirty="0">
                <a:solidFill>
                  <a:srgbClr val="FFFFFF"/>
                </a:solidFill>
                <a:latin typeface="Caladea Bold"/>
                <a:ea typeface="Caladea Bold"/>
                <a:cs typeface="Caladea Bold"/>
                <a:sym typeface="DM Sans"/>
              </a:rPr>
              <a:t>Problem Statement</a:t>
            </a:r>
            <a:endParaRPr lang="en-US" sz="6600" b="1" dirty="0">
              <a:solidFill>
                <a:srgbClr val="FFFFFF"/>
              </a:solidFill>
              <a:latin typeface="Caladea Bold"/>
              <a:ea typeface="Caladea Bold"/>
              <a:cs typeface="Caladea Bold"/>
            </a:endParaRPr>
          </a:p>
        </p:txBody>
      </p:sp>
      <p:grpSp>
        <p:nvGrpSpPr>
          <p:cNvPr id="17" name="Group 17"/>
          <p:cNvGrpSpPr/>
          <p:nvPr/>
        </p:nvGrpSpPr>
        <p:grpSpPr>
          <a:xfrm>
            <a:off x="-7227800" y="-1028836"/>
            <a:ext cx="12344672" cy="12344672"/>
            <a:chOff x="0" y="0"/>
            <a:chExt cx="6350000" cy="6350000"/>
          </a:xfrm>
        </p:grpSpPr>
        <p:sp>
          <p:nvSpPr>
            <p:cNvPr id="18" name="Freeform 18"/>
            <p:cNvSpPr/>
            <p:nvPr/>
          </p:nvSpPr>
          <p:spPr>
            <a:xfrm>
              <a:off x="31877" y="31877"/>
              <a:ext cx="6286246" cy="6286246"/>
            </a:xfrm>
            <a:custGeom>
              <a:avLst/>
              <a:gdLst/>
              <a:ahLst/>
              <a:cxnLst/>
              <a:rect l="l" t="t" r="r" b="b"/>
              <a:pathLst>
                <a:path w="6286246" h="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12837" r="-64940"/>
              </a:stretch>
            </a:blipFill>
          </p:spPr>
        </p:sp>
      </p:grpSp>
      <p:sp>
        <p:nvSpPr>
          <p:cNvPr id="20" name="Freeform 20"/>
          <p:cNvSpPr/>
          <p:nvPr/>
        </p:nvSpPr>
        <p:spPr>
          <a:xfrm>
            <a:off x="3912424" y="6590149"/>
            <a:ext cx="2121219" cy="212121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flip="none" rotWithShape="1">
            <a:gsLst>
              <a:gs pos="0">
                <a:srgbClr val="006D3B">
                  <a:shade val="30000"/>
                  <a:satMod val="115000"/>
                </a:srgbClr>
              </a:gs>
              <a:gs pos="50000">
                <a:srgbClr val="006D3B">
                  <a:shade val="67500"/>
                  <a:satMod val="115000"/>
                </a:srgbClr>
              </a:gs>
              <a:gs pos="100000">
                <a:srgbClr val="006D3B">
                  <a:shade val="100000"/>
                  <a:satMod val="115000"/>
                </a:srgbClr>
              </a:gs>
            </a:gsLst>
            <a:lin ang="18900000" scaled="1"/>
            <a:tileRect/>
          </a:gradFill>
        </p:spPr>
      </p:sp>
      <p:sp>
        <p:nvSpPr>
          <p:cNvPr id="22" name="Freeform 22"/>
          <p:cNvSpPr/>
          <p:nvPr/>
        </p:nvSpPr>
        <p:spPr>
          <a:xfrm rot="-5399999">
            <a:off x="4696172" y="7328358"/>
            <a:ext cx="553722" cy="644800"/>
          </a:xfrm>
          <a:custGeom>
            <a:avLst/>
            <a:gdLst/>
            <a:ahLst/>
            <a:cxnLst/>
            <a:rect l="l" t="t" r="r" b="b"/>
            <a:pathLst>
              <a:path w="553722" h="644800">
                <a:moveTo>
                  <a:pt x="0" y="0"/>
                </a:moveTo>
                <a:lnTo>
                  <a:pt x="553722" y="0"/>
                </a:lnTo>
                <a:lnTo>
                  <a:pt x="553722" y="644800"/>
                </a:lnTo>
                <a:lnTo>
                  <a:pt x="0" y="64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6" name="Freeform 13"/>
          <p:cNvSpPr/>
          <p:nvPr/>
        </p:nvSpPr>
        <p:spPr>
          <a:xfrm>
            <a:off x="6132929" y="723900"/>
            <a:ext cx="2091527" cy="209152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DED"/>
          </a:solidFill>
        </p:spPr>
      </p:sp>
      <p:sp>
        <p:nvSpPr>
          <p:cNvPr id="27" name="TextBox 15"/>
          <p:cNvSpPr txBox="1"/>
          <p:nvPr/>
        </p:nvSpPr>
        <p:spPr>
          <a:xfrm>
            <a:off x="6513186" y="1767629"/>
            <a:ext cx="1331012" cy="586251"/>
          </a:xfrm>
          <a:prstGeom prst="rect">
            <a:avLst/>
          </a:prstGeom>
        </p:spPr>
        <p:txBody>
          <a:bodyPr lIns="0" tIns="0" rIns="0" bIns="0" rtlCol="0" anchor="t">
            <a:spAutoFit/>
          </a:bodyPr>
          <a:lstStyle/>
          <a:p>
            <a:pPr algn="ctr">
              <a:lnSpc>
                <a:spcPts val="3837"/>
              </a:lnSpc>
            </a:pPr>
            <a:r>
              <a:rPr lang="en-US" sz="6600" b="1" dirty="0" smtClean="0">
                <a:solidFill>
                  <a:srgbClr val="244F4B"/>
                </a:solidFill>
                <a:latin typeface="Caladea Bold"/>
                <a:ea typeface="Caladea Bold"/>
                <a:cs typeface="Caladea Bold"/>
                <a:sym typeface="Caladea Bold"/>
              </a:rPr>
              <a:t>02</a:t>
            </a:r>
            <a:endParaRPr lang="en-US" sz="6600" b="1" dirty="0">
              <a:solidFill>
                <a:srgbClr val="244F4B"/>
              </a:solidFill>
              <a:latin typeface="Caladea Bold"/>
              <a:ea typeface="Caladea Bold"/>
              <a:cs typeface="Caladea Bold"/>
              <a:sym typeface="Caladea Bold"/>
            </a:endParaRPr>
          </a:p>
        </p:txBody>
      </p:sp>
    </p:spTree>
    <p:extLst>
      <p:ext uri="{BB962C8B-B14F-4D97-AF65-F5344CB8AC3E}">
        <p14:creationId xmlns:p14="http://schemas.microsoft.com/office/powerpoint/2010/main" val="11089668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
          <p:cNvGrpSpPr/>
          <p:nvPr/>
        </p:nvGrpSpPr>
        <p:grpSpPr>
          <a:xfrm>
            <a:off x="-5791201" y="-284922"/>
            <a:ext cx="11111902" cy="11020624"/>
            <a:chOff x="8559741" y="-780513"/>
            <a:chExt cx="6286246" cy="6286246"/>
          </a:xfrm>
        </p:grpSpPr>
        <p:sp>
          <p:nvSpPr>
            <p:cNvPr id="29" name="Freeform 3"/>
            <p:cNvSpPr/>
            <p:nvPr/>
          </p:nvSpPr>
          <p:spPr>
            <a:xfrm>
              <a:off x="8559741" y="-780513"/>
              <a:ext cx="6286246" cy="6286246"/>
            </a:xfrm>
            <a:custGeom>
              <a:avLst/>
              <a:gdLst/>
              <a:ahLst/>
              <a:cxnLst/>
              <a:rect l="l" t="t" r="r" b="b"/>
              <a:pathLst>
                <a:path w="6286246" h="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2"/>
              <a:stretch>
                <a:fillRect l="-27496" r="-22597"/>
              </a:stretch>
            </a:blipFill>
          </p:spPr>
        </p:sp>
      </p:grpSp>
      <p:grpSp>
        <p:nvGrpSpPr>
          <p:cNvPr id="6" name="Group 6"/>
          <p:cNvGrpSpPr/>
          <p:nvPr/>
        </p:nvGrpSpPr>
        <p:grpSpPr>
          <a:xfrm>
            <a:off x="6934200" y="775312"/>
            <a:ext cx="10257167" cy="2091527"/>
            <a:chOff x="0" y="0"/>
            <a:chExt cx="2701476" cy="550855"/>
          </a:xfrm>
        </p:grpSpPr>
        <p:sp>
          <p:nvSpPr>
            <p:cNvPr id="7" name="Freeform 7"/>
            <p:cNvSpPr/>
            <p:nvPr/>
          </p:nvSpPr>
          <p:spPr>
            <a:xfrm>
              <a:off x="0" y="0"/>
              <a:ext cx="2701476" cy="550855"/>
            </a:xfrm>
            <a:custGeom>
              <a:avLst/>
              <a:gdLst/>
              <a:ahLst/>
              <a:cxnLst/>
              <a:rect l="l" t="t" r="r" b="b"/>
              <a:pathLst>
                <a:path w="2701476" h="550855">
                  <a:moveTo>
                    <a:pt x="75478" y="0"/>
                  </a:moveTo>
                  <a:lnTo>
                    <a:pt x="2625998" y="0"/>
                  </a:lnTo>
                  <a:cubicBezTo>
                    <a:pt x="2646016" y="0"/>
                    <a:pt x="2665214" y="7952"/>
                    <a:pt x="2679369" y="22107"/>
                  </a:cubicBezTo>
                  <a:cubicBezTo>
                    <a:pt x="2693524" y="36262"/>
                    <a:pt x="2701476" y="55460"/>
                    <a:pt x="2701476" y="75478"/>
                  </a:cubicBezTo>
                  <a:lnTo>
                    <a:pt x="2701476" y="475377"/>
                  </a:lnTo>
                  <a:cubicBezTo>
                    <a:pt x="2701476" y="495395"/>
                    <a:pt x="2693524" y="514593"/>
                    <a:pt x="2679369" y="528748"/>
                  </a:cubicBezTo>
                  <a:cubicBezTo>
                    <a:pt x="2665214" y="542903"/>
                    <a:pt x="2646016" y="550855"/>
                    <a:pt x="2625998" y="550855"/>
                  </a:cubicBezTo>
                  <a:lnTo>
                    <a:pt x="75478" y="550855"/>
                  </a:lnTo>
                  <a:cubicBezTo>
                    <a:pt x="55460" y="550855"/>
                    <a:pt x="36262" y="542903"/>
                    <a:pt x="22107" y="528748"/>
                  </a:cubicBezTo>
                  <a:cubicBezTo>
                    <a:pt x="7952" y="514593"/>
                    <a:pt x="0" y="495395"/>
                    <a:pt x="0" y="475377"/>
                  </a:cubicBezTo>
                  <a:lnTo>
                    <a:pt x="0" y="75478"/>
                  </a:lnTo>
                  <a:cubicBezTo>
                    <a:pt x="0" y="55460"/>
                    <a:pt x="7952" y="36262"/>
                    <a:pt x="22107" y="22107"/>
                  </a:cubicBezTo>
                  <a:cubicBezTo>
                    <a:pt x="36262" y="7952"/>
                    <a:pt x="55460" y="0"/>
                    <a:pt x="75478" y="0"/>
                  </a:cubicBezTo>
                  <a:close/>
                </a:path>
              </a:pathLst>
            </a:custGeom>
            <a:solidFill>
              <a:srgbClr val="EDEDED"/>
            </a:solidFill>
          </p:spPr>
        </p:sp>
        <p:sp>
          <p:nvSpPr>
            <p:cNvPr id="8" name="TextBox 8"/>
            <p:cNvSpPr txBox="1"/>
            <p:nvPr/>
          </p:nvSpPr>
          <p:spPr>
            <a:xfrm>
              <a:off x="0" y="-38100"/>
              <a:ext cx="2701476" cy="58895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5888436" y="775312"/>
            <a:ext cx="2091527" cy="2091527"/>
            <a:chOff x="0" y="0"/>
            <a:chExt cx="812800" cy="812800"/>
          </a:xfrm>
          <a:effectLst>
            <a:outerShdw blurRad="50800" dist="38100" dir="5400000" algn="t" rotWithShape="0">
              <a:prstClr val="black">
                <a:alpha val="40000"/>
              </a:prstClr>
            </a:outerShdw>
          </a:effectLst>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D3B"/>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6258754" y="1748745"/>
            <a:ext cx="1331012" cy="487313"/>
          </a:xfrm>
          <a:prstGeom prst="rect">
            <a:avLst/>
          </a:prstGeom>
        </p:spPr>
        <p:txBody>
          <a:bodyPr lIns="0" tIns="0" rIns="0" bIns="0" rtlCol="0" anchor="t">
            <a:spAutoFit/>
          </a:bodyPr>
          <a:lstStyle/>
          <a:p>
            <a:pPr algn="ctr">
              <a:lnSpc>
                <a:spcPts val="3837"/>
              </a:lnSpc>
            </a:pPr>
            <a:r>
              <a:rPr lang="en-US" sz="5400" b="1" dirty="0" smtClean="0">
                <a:solidFill>
                  <a:srgbClr val="FFFFFF"/>
                </a:solidFill>
                <a:latin typeface="Caladea Bold"/>
                <a:ea typeface="Caladea Bold"/>
                <a:cs typeface="Caladea Bold"/>
                <a:sym typeface="Caladea Bold"/>
              </a:rPr>
              <a:t>03</a:t>
            </a:r>
            <a:endParaRPr lang="en-US" sz="5400" b="1" dirty="0">
              <a:solidFill>
                <a:srgbClr val="FFFFFF"/>
              </a:solidFill>
              <a:latin typeface="Caladea Bold"/>
              <a:ea typeface="Caladea Bold"/>
              <a:cs typeface="Caladea Bold"/>
              <a:sym typeface="Caladea Bold"/>
            </a:endParaRPr>
          </a:p>
        </p:txBody>
      </p:sp>
      <p:sp>
        <p:nvSpPr>
          <p:cNvPr id="13" name="TextBox 13"/>
          <p:cNvSpPr txBox="1"/>
          <p:nvPr/>
        </p:nvSpPr>
        <p:spPr>
          <a:xfrm>
            <a:off x="7983260" y="1269643"/>
            <a:ext cx="8763000" cy="1102866"/>
          </a:xfrm>
          <a:prstGeom prst="rect">
            <a:avLst/>
          </a:prstGeom>
        </p:spPr>
        <p:txBody>
          <a:bodyPr wrap="square" lIns="0" tIns="0" rIns="0" bIns="0" rtlCol="0" anchor="t">
            <a:spAutoFit/>
          </a:bodyPr>
          <a:lstStyle/>
          <a:p>
            <a:pPr lvl="0" algn="ctr">
              <a:lnSpc>
                <a:spcPts val="8640"/>
              </a:lnSpc>
            </a:pPr>
            <a:r>
              <a:rPr lang="en-US" sz="6000" b="1" dirty="0" smtClean="0">
                <a:solidFill>
                  <a:srgbClr val="004B29"/>
                </a:solidFill>
                <a:latin typeface="Caladea Bold"/>
                <a:ea typeface="Caladea Bold"/>
                <a:cs typeface="Caladea Bold"/>
                <a:sym typeface="DM Sans"/>
              </a:rPr>
              <a:t>Data </a:t>
            </a:r>
            <a:r>
              <a:rPr lang="en-US" sz="6000" b="1" dirty="0">
                <a:solidFill>
                  <a:srgbClr val="004B29"/>
                </a:solidFill>
                <a:latin typeface="Caladea Bold"/>
                <a:ea typeface="Caladea Bold"/>
                <a:cs typeface="Caladea Bold"/>
                <a:sym typeface="DM Sans"/>
              </a:rPr>
              <a:t>Overview (Schema</a:t>
            </a:r>
            <a:r>
              <a:rPr lang="en-US" sz="6000" b="1" dirty="0" smtClean="0">
                <a:solidFill>
                  <a:srgbClr val="004B29"/>
                </a:solidFill>
                <a:latin typeface="Caladea Bold"/>
                <a:ea typeface="Caladea Bold"/>
                <a:cs typeface="Caladea Bold"/>
                <a:sym typeface="DM Sans"/>
              </a:rPr>
              <a:t>)</a:t>
            </a:r>
            <a:endParaRPr lang="en-US" sz="6000" b="1" dirty="0">
              <a:solidFill>
                <a:srgbClr val="004B29"/>
              </a:solidFill>
              <a:latin typeface="Caladea Bold"/>
              <a:ea typeface="Caladea Bold"/>
              <a:cs typeface="Caladea Bold"/>
            </a:endParaRPr>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694" t="20099" r="20972" b="9173"/>
          <a:stretch/>
        </p:blipFill>
        <p:spPr bwMode="auto">
          <a:xfrm>
            <a:off x="5562600" y="3041374"/>
            <a:ext cx="12152348" cy="65896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43049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46204" y="-520385"/>
            <a:ext cx="10972080" cy="1097208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D3B"/>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3497671" y="2794271"/>
            <a:ext cx="10159657" cy="577081"/>
          </a:xfrm>
          <a:prstGeom prst="rect">
            <a:avLst/>
          </a:prstGeom>
        </p:spPr>
        <p:txBody>
          <a:bodyPr wrap="square" lIns="0" tIns="0" rIns="0" bIns="0" rtlCol="0" anchor="t">
            <a:spAutoFit/>
          </a:bodyPr>
          <a:lstStyle/>
          <a:p>
            <a:pPr algn="ctr">
              <a:lnSpc>
                <a:spcPts val="4480"/>
              </a:lnSpc>
            </a:pPr>
            <a:r>
              <a:rPr lang="en-US" sz="3200" dirty="0" smtClean="0"/>
              <a:t>Overall </a:t>
            </a:r>
            <a:r>
              <a:rPr lang="en-US" sz="3200" dirty="0"/>
              <a:t>churn ~20% with engagement &amp; tenure as key drivers</a:t>
            </a:r>
            <a:endParaRPr lang="en-US" sz="3200" dirty="0">
              <a:solidFill>
                <a:srgbClr val="2E2E2E"/>
              </a:solidFill>
              <a:latin typeface="DM Sans"/>
              <a:ea typeface="DM Sans"/>
              <a:cs typeface="DM Sans"/>
              <a:sym typeface="DM Sans"/>
            </a:endParaRPr>
          </a:p>
        </p:txBody>
      </p:sp>
      <p:grpSp>
        <p:nvGrpSpPr>
          <p:cNvPr id="6" name="Group 6"/>
          <p:cNvGrpSpPr/>
          <p:nvPr/>
        </p:nvGrpSpPr>
        <p:grpSpPr>
          <a:xfrm>
            <a:off x="3392069" y="505046"/>
            <a:ext cx="10179535" cy="2091527"/>
            <a:chOff x="0" y="0"/>
            <a:chExt cx="2681030" cy="550855"/>
          </a:xfrm>
        </p:grpSpPr>
        <p:sp>
          <p:nvSpPr>
            <p:cNvPr id="7" name="Freeform 7"/>
            <p:cNvSpPr/>
            <p:nvPr/>
          </p:nvSpPr>
          <p:spPr>
            <a:xfrm>
              <a:off x="0" y="0"/>
              <a:ext cx="2681030" cy="550855"/>
            </a:xfrm>
            <a:custGeom>
              <a:avLst/>
              <a:gdLst/>
              <a:ahLst/>
              <a:cxnLst/>
              <a:rect l="l" t="t" r="r" b="b"/>
              <a:pathLst>
                <a:path w="2681030" h="550855">
                  <a:moveTo>
                    <a:pt x="76054" y="0"/>
                  </a:moveTo>
                  <a:lnTo>
                    <a:pt x="2604976" y="0"/>
                  </a:lnTo>
                  <a:cubicBezTo>
                    <a:pt x="2646979" y="0"/>
                    <a:pt x="2681030" y="34050"/>
                    <a:pt x="2681030" y="76054"/>
                  </a:cubicBezTo>
                  <a:lnTo>
                    <a:pt x="2681030" y="474801"/>
                  </a:lnTo>
                  <a:cubicBezTo>
                    <a:pt x="2681030" y="516805"/>
                    <a:pt x="2646979" y="550855"/>
                    <a:pt x="2604976" y="550855"/>
                  </a:cubicBezTo>
                  <a:lnTo>
                    <a:pt x="76054" y="550855"/>
                  </a:lnTo>
                  <a:cubicBezTo>
                    <a:pt x="34050" y="550855"/>
                    <a:pt x="0" y="516805"/>
                    <a:pt x="0" y="474801"/>
                  </a:cubicBezTo>
                  <a:lnTo>
                    <a:pt x="0" y="76054"/>
                  </a:lnTo>
                  <a:cubicBezTo>
                    <a:pt x="0" y="34050"/>
                    <a:pt x="34050" y="0"/>
                    <a:pt x="76054" y="0"/>
                  </a:cubicBezTo>
                  <a:close/>
                </a:path>
              </a:pathLst>
            </a:custGeom>
            <a:solidFill>
              <a:srgbClr val="EDEDED"/>
            </a:solidFill>
          </p:spPr>
        </p:sp>
        <p:sp>
          <p:nvSpPr>
            <p:cNvPr id="8" name="TextBox 8"/>
            <p:cNvSpPr txBox="1"/>
            <p:nvPr/>
          </p:nvSpPr>
          <p:spPr>
            <a:xfrm>
              <a:off x="0" y="-38100"/>
              <a:ext cx="2681030" cy="58895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991737" y="938887"/>
            <a:ext cx="1699366" cy="1797406"/>
          </a:xfrm>
          <a:prstGeom prst="rect">
            <a:avLst/>
          </a:prstGeom>
        </p:spPr>
        <p:txBody>
          <a:bodyPr lIns="50800" tIns="50800" rIns="50800" bIns="50800" rtlCol="0" anchor="ctr"/>
          <a:lstStyle/>
          <a:p>
            <a:pPr algn="ctr">
              <a:lnSpc>
                <a:spcPts val="2659"/>
              </a:lnSpc>
              <a:spcBef>
                <a:spcPct val="0"/>
              </a:spcBef>
            </a:pPr>
            <a:endParaRPr/>
          </a:p>
        </p:txBody>
      </p:sp>
      <p:sp>
        <p:nvSpPr>
          <p:cNvPr id="13" name="TextBox 13"/>
          <p:cNvSpPr txBox="1"/>
          <p:nvPr/>
        </p:nvSpPr>
        <p:spPr>
          <a:xfrm>
            <a:off x="4272319" y="999376"/>
            <a:ext cx="8419038" cy="1102866"/>
          </a:xfrm>
          <a:prstGeom prst="rect">
            <a:avLst/>
          </a:prstGeom>
        </p:spPr>
        <p:txBody>
          <a:bodyPr lIns="0" tIns="0" rIns="0" bIns="0" rtlCol="0" anchor="t">
            <a:spAutoFit/>
          </a:bodyPr>
          <a:lstStyle/>
          <a:p>
            <a:pPr algn="ctr">
              <a:lnSpc>
                <a:spcPts val="8640"/>
              </a:lnSpc>
            </a:pPr>
            <a:r>
              <a:rPr lang="en-IN" sz="9600" b="1" dirty="0" smtClean="0">
                <a:solidFill>
                  <a:srgbClr val="004B29"/>
                </a:solidFill>
                <a:latin typeface="Caladea Bold"/>
                <a:ea typeface="Caladea Bold"/>
                <a:cs typeface="Caladea Bold"/>
              </a:rPr>
              <a:t>Executive </a:t>
            </a:r>
            <a:r>
              <a:rPr lang="en-IN" sz="9600" b="1" dirty="0">
                <a:solidFill>
                  <a:srgbClr val="004B29"/>
                </a:solidFill>
                <a:latin typeface="Caladea Bold"/>
                <a:ea typeface="Caladea Bold"/>
                <a:cs typeface="Caladea Bold"/>
              </a:rPr>
              <a:t>KPIs</a:t>
            </a:r>
            <a:endParaRPr lang="en-US" sz="9600" b="1" dirty="0">
              <a:solidFill>
                <a:srgbClr val="004B29"/>
              </a:solidFill>
              <a:latin typeface="Caladea Bold"/>
              <a:ea typeface="Caladea Bold"/>
              <a:cs typeface="Caladea Bold"/>
              <a:sym typeface="Caladea Bold"/>
            </a:endParaRPr>
          </a:p>
        </p:txBody>
      </p:sp>
      <p:grpSp>
        <p:nvGrpSpPr>
          <p:cNvPr id="14" name="Group 14"/>
          <p:cNvGrpSpPr/>
          <p:nvPr/>
        </p:nvGrpSpPr>
        <p:grpSpPr>
          <a:xfrm>
            <a:off x="3497671" y="4141281"/>
            <a:ext cx="3086100" cy="2249328"/>
            <a:chOff x="0" y="0"/>
            <a:chExt cx="812800" cy="592416"/>
          </a:xfrm>
        </p:grpSpPr>
        <p:sp>
          <p:nvSpPr>
            <p:cNvPr id="15" name="Freeform 15"/>
            <p:cNvSpPr/>
            <p:nvPr/>
          </p:nvSpPr>
          <p:spPr>
            <a:xfrm>
              <a:off x="0" y="0"/>
              <a:ext cx="812800" cy="592416"/>
            </a:xfrm>
            <a:custGeom>
              <a:avLst/>
              <a:gdLst/>
              <a:ahLst/>
              <a:cxnLst/>
              <a:rect l="l" t="t" r="r" b="b"/>
              <a:pathLst>
                <a:path w="812800" h="592416">
                  <a:moveTo>
                    <a:pt x="127941" y="0"/>
                  </a:moveTo>
                  <a:lnTo>
                    <a:pt x="684859" y="0"/>
                  </a:lnTo>
                  <a:cubicBezTo>
                    <a:pt x="718791" y="0"/>
                    <a:pt x="751333" y="13479"/>
                    <a:pt x="775327" y="37473"/>
                  </a:cubicBezTo>
                  <a:cubicBezTo>
                    <a:pt x="799321" y="61467"/>
                    <a:pt x="812800" y="94009"/>
                    <a:pt x="812800" y="127941"/>
                  </a:cubicBezTo>
                  <a:lnTo>
                    <a:pt x="812800" y="464475"/>
                  </a:lnTo>
                  <a:cubicBezTo>
                    <a:pt x="812800" y="498407"/>
                    <a:pt x="799321" y="530949"/>
                    <a:pt x="775327" y="554943"/>
                  </a:cubicBezTo>
                  <a:cubicBezTo>
                    <a:pt x="751333" y="578936"/>
                    <a:pt x="718791" y="592416"/>
                    <a:pt x="684859" y="592416"/>
                  </a:cubicBezTo>
                  <a:lnTo>
                    <a:pt x="127941" y="592416"/>
                  </a:lnTo>
                  <a:cubicBezTo>
                    <a:pt x="94009" y="592416"/>
                    <a:pt x="61467" y="578936"/>
                    <a:pt x="37473" y="554943"/>
                  </a:cubicBezTo>
                  <a:cubicBezTo>
                    <a:pt x="13479" y="530949"/>
                    <a:pt x="0" y="498407"/>
                    <a:pt x="0" y="464475"/>
                  </a:cubicBezTo>
                  <a:lnTo>
                    <a:pt x="0" y="127941"/>
                  </a:lnTo>
                  <a:cubicBezTo>
                    <a:pt x="0" y="94009"/>
                    <a:pt x="13479" y="61467"/>
                    <a:pt x="37473" y="37473"/>
                  </a:cubicBezTo>
                  <a:cubicBezTo>
                    <a:pt x="61467" y="13479"/>
                    <a:pt x="94009" y="0"/>
                    <a:pt x="127941" y="0"/>
                  </a:cubicBezTo>
                  <a:close/>
                </a:path>
              </a:pathLst>
            </a:custGeom>
            <a:solidFill>
              <a:srgbClr val="FFFFFF"/>
            </a:solidFill>
            <a:ln w="38100" cap="rnd">
              <a:solidFill>
                <a:srgbClr val="006D3B"/>
              </a:solidFill>
              <a:prstDash val="solid"/>
              <a:round/>
            </a:ln>
          </p:spPr>
        </p:sp>
        <p:sp>
          <p:nvSpPr>
            <p:cNvPr id="16" name="TextBox 16"/>
            <p:cNvSpPr txBox="1"/>
            <p:nvPr/>
          </p:nvSpPr>
          <p:spPr>
            <a:xfrm>
              <a:off x="0" y="-38100"/>
              <a:ext cx="812800" cy="630516"/>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3848289" y="5140907"/>
            <a:ext cx="2384864" cy="500137"/>
          </a:xfrm>
          <a:prstGeom prst="rect">
            <a:avLst/>
          </a:prstGeom>
        </p:spPr>
        <p:txBody>
          <a:bodyPr lIns="0" tIns="0" rIns="0" bIns="0" rtlCol="0" anchor="t">
            <a:spAutoFit/>
          </a:bodyPr>
          <a:lstStyle/>
          <a:p>
            <a:pPr algn="ctr">
              <a:lnSpc>
                <a:spcPts val="3920"/>
              </a:lnSpc>
            </a:pPr>
            <a:r>
              <a:rPr lang="en-US" sz="4000" dirty="0" smtClean="0">
                <a:solidFill>
                  <a:srgbClr val="2E2E2E"/>
                </a:solidFill>
                <a:latin typeface="DM Sans"/>
                <a:ea typeface="DM Sans"/>
                <a:cs typeface="DM Sans"/>
                <a:sym typeface="DM Sans"/>
              </a:rPr>
              <a:t>20.37%</a:t>
            </a:r>
            <a:endParaRPr lang="en-US" sz="4000" dirty="0">
              <a:solidFill>
                <a:srgbClr val="2E2E2E"/>
              </a:solidFill>
              <a:latin typeface="DM Sans"/>
              <a:ea typeface="DM Sans"/>
              <a:cs typeface="DM Sans"/>
              <a:sym typeface="DM Sans"/>
            </a:endParaRPr>
          </a:p>
        </p:txBody>
      </p:sp>
      <p:grpSp>
        <p:nvGrpSpPr>
          <p:cNvPr id="18" name="Group 18"/>
          <p:cNvGrpSpPr/>
          <p:nvPr/>
        </p:nvGrpSpPr>
        <p:grpSpPr>
          <a:xfrm>
            <a:off x="3520862" y="3574066"/>
            <a:ext cx="3086100" cy="1055664"/>
            <a:chOff x="0" y="0"/>
            <a:chExt cx="812800" cy="278035"/>
          </a:xfrm>
        </p:grpSpPr>
        <p:sp>
          <p:nvSpPr>
            <p:cNvPr id="19" name="Freeform 19"/>
            <p:cNvSpPr/>
            <p:nvPr/>
          </p:nvSpPr>
          <p:spPr>
            <a:xfrm>
              <a:off x="0" y="0"/>
              <a:ext cx="812800" cy="278035"/>
            </a:xfrm>
            <a:custGeom>
              <a:avLst/>
              <a:gdLst/>
              <a:ahLst/>
              <a:cxnLst/>
              <a:rect l="l" t="t" r="r" b="b"/>
              <a:pathLst>
                <a:path w="812800" h="278035">
                  <a:moveTo>
                    <a:pt x="127941" y="0"/>
                  </a:moveTo>
                  <a:lnTo>
                    <a:pt x="684859" y="0"/>
                  </a:lnTo>
                  <a:cubicBezTo>
                    <a:pt x="718791" y="0"/>
                    <a:pt x="751333" y="13479"/>
                    <a:pt x="775327" y="37473"/>
                  </a:cubicBezTo>
                  <a:cubicBezTo>
                    <a:pt x="799321" y="61467"/>
                    <a:pt x="812800" y="94009"/>
                    <a:pt x="812800" y="127941"/>
                  </a:cubicBezTo>
                  <a:lnTo>
                    <a:pt x="812800" y="150094"/>
                  </a:lnTo>
                  <a:cubicBezTo>
                    <a:pt x="812800" y="184026"/>
                    <a:pt x="799321" y="216569"/>
                    <a:pt x="775327" y="240562"/>
                  </a:cubicBezTo>
                  <a:cubicBezTo>
                    <a:pt x="751333" y="264556"/>
                    <a:pt x="718791" y="278035"/>
                    <a:pt x="684859" y="278035"/>
                  </a:cubicBezTo>
                  <a:lnTo>
                    <a:pt x="127941" y="278035"/>
                  </a:lnTo>
                  <a:cubicBezTo>
                    <a:pt x="94009" y="278035"/>
                    <a:pt x="61467" y="264556"/>
                    <a:pt x="37473" y="240562"/>
                  </a:cubicBezTo>
                  <a:cubicBezTo>
                    <a:pt x="13479" y="216569"/>
                    <a:pt x="0" y="184026"/>
                    <a:pt x="0" y="150094"/>
                  </a:cubicBezTo>
                  <a:lnTo>
                    <a:pt x="0" y="127941"/>
                  </a:lnTo>
                  <a:cubicBezTo>
                    <a:pt x="0" y="94009"/>
                    <a:pt x="13479" y="61467"/>
                    <a:pt x="37473" y="37473"/>
                  </a:cubicBezTo>
                  <a:cubicBezTo>
                    <a:pt x="61467" y="13479"/>
                    <a:pt x="94009" y="0"/>
                    <a:pt x="127941" y="0"/>
                  </a:cubicBezTo>
                  <a:close/>
                </a:path>
              </a:pathLst>
            </a:custGeom>
            <a:solidFill>
              <a:srgbClr val="006D3B"/>
            </a:solidFill>
          </p:spPr>
        </p:sp>
        <p:sp>
          <p:nvSpPr>
            <p:cNvPr id="20" name="TextBox 20"/>
            <p:cNvSpPr txBox="1"/>
            <p:nvPr/>
          </p:nvSpPr>
          <p:spPr>
            <a:xfrm>
              <a:off x="0" y="0"/>
              <a:ext cx="812800" cy="278035"/>
            </a:xfrm>
            <a:prstGeom prst="rect">
              <a:avLst/>
            </a:prstGeom>
          </p:spPr>
          <p:txBody>
            <a:bodyPr lIns="50800" tIns="50800" rIns="50800" bIns="50800" rtlCol="0" anchor="ctr"/>
            <a:lstStyle/>
            <a:p>
              <a:pPr algn="ctr">
                <a:lnSpc>
                  <a:spcPts val="5039"/>
                </a:lnSpc>
              </a:pPr>
              <a:r>
                <a:rPr lang="en-US" sz="3599" b="1" dirty="0" smtClean="0">
                  <a:solidFill>
                    <a:srgbClr val="FFFFFF"/>
                  </a:solidFill>
                  <a:latin typeface="Caladea Bold"/>
                  <a:ea typeface="Caladea Bold"/>
                  <a:cs typeface="Caladea Bold"/>
                  <a:sym typeface="Caladea Bold"/>
                </a:rPr>
                <a:t>Churn Rate</a:t>
              </a:r>
              <a:endParaRPr lang="en-US" sz="3599" b="1" dirty="0">
                <a:solidFill>
                  <a:srgbClr val="FFFFFF"/>
                </a:solidFill>
                <a:latin typeface="Caladea Bold"/>
                <a:ea typeface="Caladea Bold"/>
                <a:cs typeface="Caladea Bold"/>
                <a:sym typeface="Caladea Bold"/>
              </a:endParaRPr>
            </a:p>
          </p:txBody>
        </p:sp>
      </p:grpSp>
      <p:grpSp>
        <p:nvGrpSpPr>
          <p:cNvPr id="21" name="Group 21"/>
          <p:cNvGrpSpPr/>
          <p:nvPr/>
        </p:nvGrpSpPr>
        <p:grpSpPr>
          <a:xfrm>
            <a:off x="6802729" y="4141281"/>
            <a:ext cx="3086100" cy="2249328"/>
            <a:chOff x="0" y="0"/>
            <a:chExt cx="812800" cy="592416"/>
          </a:xfrm>
        </p:grpSpPr>
        <p:sp>
          <p:nvSpPr>
            <p:cNvPr id="22" name="Freeform 22"/>
            <p:cNvSpPr/>
            <p:nvPr/>
          </p:nvSpPr>
          <p:spPr>
            <a:xfrm>
              <a:off x="0" y="0"/>
              <a:ext cx="812800" cy="592416"/>
            </a:xfrm>
            <a:custGeom>
              <a:avLst/>
              <a:gdLst/>
              <a:ahLst/>
              <a:cxnLst/>
              <a:rect l="l" t="t" r="r" b="b"/>
              <a:pathLst>
                <a:path w="812800" h="592416">
                  <a:moveTo>
                    <a:pt x="127941" y="0"/>
                  </a:moveTo>
                  <a:lnTo>
                    <a:pt x="684859" y="0"/>
                  </a:lnTo>
                  <a:cubicBezTo>
                    <a:pt x="718791" y="0"/>
                    <a:pt x="751333" y="13479"/>
                    <a:pt x="775327" y="37473"/>
                  </a:cubicBezTo>
                  <a:cubicBezTo>
                    <a:pt x="799321" y="61467"/>
                    <a:pt x="812800" y="94009"/>
                    <a:pt x="812800" y="127941"/>
                  </a:cubicBezTo>
                  <a:lnTo>
                    <a:pt x="812800" y="464475"/>
                  </a:lnTo>
                  <a:cubicBezTo>
                    <a:pt x="812800" y="498407"/>
                    <a:pt x="799321" y="530949"/>
                    <a:pt x="775327" y="554943"/>
                  </a:cubicBezTo>
                  <a:cubicBezTo>
                    <a:pt x="751333" y="578936"/>
                    <a:pt x="718791" y="592416"/>
                    <a:pt x="684859" y="592416"/>
                  </a:cubicBezTo>
                  <a:lnTo>
                    <a:pt x="127941" y="592416"/>
                  </a:lnTo>
                  <a:cubicBezTo>
                    <a:pt x="94009" y="592416"/>
                    <a:pt x="61467" y="578936"/>
                    <a:pt x="37473" y="554943"/>
                  </a:cubicBezTo>
                  <a:cubicBezTo>
                    <a:pt x="13479" y="530949"/>
                    <a:pt x="0" y="498407"/>
                    <a:pt x="0" y="464475"/>
                  </a:cubicBezTo>
                  <a:lnTo>
                    <a:pt x="0" y="127941"/>
                  </a:lnTo>
                  <a:cubicBezTo>
                    <a:pt x="0" y="94009"/>
                    <a:pt x="13479" y="61467"/>
                    <a:pt x="37473" y="37473"/>
                  </a:cubicBezTo>
                  <a:cubicBezTo>
                    <a:pt x="61467" y="13479"/>
                    <a:pt x="94009" y="0"/>
                    <a:pt x="127941" y="0"/>
                  </a:cubicBezTo>
                  <a:close/>
                </a:path>
              </a:pathLst>
            </a:custGeom>
            <a:solidFill>
              <a:srgbClr val="FFFFFF"/>
            </a:solidFill>
            <a:ln w="38100" cap="rnd">
              <a:solidFill>
                <a:srgbClr val="006D3B"/>
              </a:solidFill>
              <a:prstDash val="solid"/>
              <a:round/>
            </a:ln>
          </p:spPr>
        </p:sp>
        <p:sp>
          <p:nvSpPr>
            <p:cNvPr id="23" name="TextBox 23"/>
            <p:cNvSpPr txBox="1"/>
            <p:nvPr/>
          </p:nvSpPr>
          <p:spPr>
            <a:xfrm>
              <a:off x="0" y="-38100"/>
              <a:ext cx="812800" cy="630516"/>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7153347" y="5119363"/>
            <a:ext cx="2384864" cy="521681"/>
          </a:xfrm>
          <a:prstGeom prst="rect">
            <a:avLst/>
          </a:prstGeom>
        </p:spPr>
        <p:txBody>
          <a:bodyPr lIns="0" tIns="0" rIns="0" bIns="0" rtlCol="0" anchor="t">
            <a:spAutoFit/>
          </a:bodyPr>
          <a:lstStyle/>
          <a:p>
            <a:pPr algn="ctr">
              <a:lnSpc>
                <a:spcPts val="3920"/>
              </a:lnSpc>
            </a:pPr>
            <a:r>
              <a:rPr lang="en-US" sz="4000" dirty="0">
                <a:solidFill>
                  <a:srgbClr val="2E2E2E"/>
                </a:solidFill>
                <a:latin typeface="DM Sans"/>
                <a:ea typeface="DM Sans"/>
                <a:cs typeface="DM Sans"/>
                <a:sym typeface="DM Sans"/>
              </a:rPr>
              <a:t>$76.49k</a:t>
            </a:r>
          </a:p>
        </p:txBody>
      </p:sp>
      <p:grpSp>
        <p:nvGrpSpPr>
          <p:cNvPr id="25" name="Group 25"/>
          <p:cNvGrpSpPr/>
          <p:nvPr/>
        </p:nvGrpSpPr>
        <p:grpSpPr>
          <a:xfrm>
            <a:off x="6802729" y="3574066"/>
            <a:ext cx="3086100" cy="1055664"/>
            <a:chOff x="0" y="0"/>
            <a:chExt cx="812800" cy="278035"/>
          </a:xfrm>
        </p:grpSpPr>
        <p:sp>
          <p:nvSpPr>
            <p:cNvPr id="26" name="Freeform 26"/>
            <p:cNvSpPr/>
            <p:nvPr/>
          </p:nvSpPr>
          <p:spPr>
            <a:xfrm>
              <a:off x="0" y="0"/>
              <a:ext cx="812800" cy="278035"/>
            </a:xfrm>
            <a:custGeom>
              <a:avLst/>
              <a:gdLst/>
              <a:ahLst/>
              <a:cxnLst/>
              <a:rect l="l" t="t" r="r" b="b"/>
              <a:pathLst>
                <a:path w="812800" h="278035">
                  <a:moveTo>
                    <a:pt x="127941" y="0"/>
                  </a:moveTo>
                  <a:lnTo>
                    <a:pt x="684859" y="0"/>
                  </a:lnTo>
                  <a:cubicBezTo>
                    <a:pt x="718791" y="0"/>
                    <a:pt x="751333" y="13479"/>
                    <a:pt x="775327" y="37473"/>
                  </a:cubicBezTo>
                  <a:cubicBezTo>
                    <a:pt x="799321" y="61467"/>
                    <a:pt x="812800" y="94009"/>
                    <a:pt x="812800" y="127941"/>
                  </a:cubicBezTo>
                  <a:lnTo>
                    <a:pt x="812800" y="150094"/>
                  </a:lnTo>
                  <a:cubicBezTo>
                    <a:pt x="812800" y="184026"/>
                    <a:pt x="799321" y="216569"/>
                    <a:pt x="775327" y="240562"/>
                  </a:cubicBezTo>
                  <a:cubicBezTo>
                    <a:pt x="751333" y="264556"/>
                    <a:pt x="718791" y="278035"/>
                    <a:pt x="684859" y="278035"/>
                  </a:cubicBezTo>
                  <a:lnTo>
                    <a:pt x="127941" y="278035"/>
                  </a:lnTo>
                  <a:cubicBezTo>
                    <a:pt x="94009" y="278035"/>
                    <a:pt x="61467" y="264556"/>
                    <a:pt x="37473" y="240562"/>
                  </a:cubicBezTo>
                  <a:cubicBezTo>
                    <a:pt x="13479" y="216569"/>
                    <a:pt x="0" y="184026"/>
                    <a:pt x="0" y="150094"/>
                  </a:cubicBezTo>
                  <a:lnTo>
                    <a:pt x="0" y="127941"/>
                  </a:lnTo>
                  <a:cubicBezTo>
                    <a:pt x="0" y="94009"/>
                    <a:pt x="13479" y="61467"/>
                    <a:pt x="37473" y="37473"/>
                  </a:cubicBezTo>
                  <a:cubicBezTo>
                    <a:pt x="61467" y="13479"/>
                    <a:pt x="94009" y="0"/>
                    <a:pt x="127941" y="0"/>
                  </a:cubicBezTo>
                  <a:close/>
                </a:path>
              </a:pathLst>
            </a:custGeom>
            <a:solidFill>
              <a:srgbClr val="006D3B"/>
            </a:solidFill>
          </p:spPr>
        </p:sp>
        <p:sp>
          <p:nvSpPr>
            <p:cNvPr id="27" name="TextBox 27"/>
            <p:cNvSpPr txBox="1"/>
            <p:nvPr/>
          </p:nvSpPr>
          <p:spPr>
            <a:xfrm>
              <a:off x="0" y="-85725"/>
              <a:ext cx="812800" cy="363760"/>
            </a:xfrm>
            <a:prstGeom prst="rect">
              <a:avLst/>
            </a:prstGeom>
          </p:spPr>
          <p:txBody>
            <a:bodyPr lIns="50800" tIns="50800" rIns="50800" bIns="50800" rtlCol="0" anchor="ctr"/>
            <a:lstStyle/>
            <a:p>
              <a:pPr algn="ctr">
                <a:lnSpc>
                  <a:spcPts val="5039"/>
                </a:lnSpc>
              </a:pPr>
              <a:r>
                <a:rPr lang="en-US" sz="3599" b="1" dirty="0" smtClean="0">
                  <a:solidFill>
                    <a:srgbClr val="FFFFFF"/>
                  </a:solidFill>
                  <a:latin typeface="Caladea Bold"/>
                  <a:ea typeface="Caladea Bold"/>
                  <a:cs typeface="Caladea Bold"/>
                  <a:sym typeface="Caladea Bold"/>
                </a:rPr>
                <a:t>Avg. Balance</a:t>
              </a:r>
              <a:endParaRPr lang="en-US" sz="3599" b="1" dirty="0">
                <a:solidFill>
                  <a:srgbClr val="FFFFFF"/>
                </a:solidFill>
                <a:latin typeface="Caladea Bold"/>
                <a:ea typeface="Caladea Bold"/>
                <a:cs typeface="Caladea Bold"/>
                <a:sym typeface="Caladea Bold"/>
              </a:endParaRPr>
            </a:p>
          </p:txBody>
        </p:sp>
      </p:grpSp>
      <p:grpSp>
        <p:nvGrpSpPr>
          <p:cNvPr id="28" name="Group 28"/>
          <p:cNvGrpSpPr/>
          <p:nvPr/>
        </p:nvGrpSpPr>
        <p:grpSpPr>
          <a:xfrm>
            <a:off x="10098379" y="4101898"/>
            <a:ext cx="3086100" cy="2249328"/>
            <a:chOff x="0" y="0"/>
            <a:chExt cx="812800" cy="592416"/>
          </a:xfrm>
        </p:grpSpPr>
        <p:sp>
          <p:nvSpPr>
            <p:cNvPr id="29" name="Freeform 29"/>
            <p:cNvSpPr/>
            <p:nvPr/>
          </p:nvSpPr>
          <p:spPr>
            <a:xfrm>
              <a:off x="0" y="0"/>
              <a:ext cx="812800" cy="592416"/>
            </a:xfrm>
            <a:custGeom>
              <a:avLst/>
              <a:gdLst/>
              <a:ahLst/>
              <a:cxnLst/>
              <a:rect l="l" t="t" r="r" b="b"/>
              <a:pathLst>
                <a:path w="812800" h="592416">
                  <a:moveTo>
                    <a:pt x="127941" y="0"/>
                  </a:moveTo>
                  <a:lnTo>
                    <a:pt x="684859" y="0"/>
                  </a:lnTo>
                  <a:cubicBezTo>
                    <a:pt x="718791" y="0"/>
                    <a:pt x="751333" y="13479"/>
                    <a:pt x="775327" y="37473"/>
                  </a:cubicBezTo>
                  <a:cubicBezTo>
                    <a:pt x="799321" y="61467"/>
                    <a:pt x="812800" y="94009"/>
                    <a:pt x="812800" y="127941"/>
                  </a:cubicBezTo>
                  <a:lnTo>
                    <a:pt x="812800" y="464475"/>
                  </a:lnTo>
                  <a:cubicBezTo>
                    <a:pt x="812800" y="498407"/>
                    <a:pt x="799321" y="530949"/>
                    <a:pt x="775327" y="554943"/>
                  </a:cubicBezTo>
                  <a:cubicBezTo>
                    <a:pt x="751333" y="578936"/>
                    <a:pt x="718791" y="592416"/>
                    <a:pt x="684859" y="592416"/>
                  </a:cubicBezTo>
                  <a:lnTo>
                    <a:pt x="127941" y="592416"/>
                  </a:lnTo>
                  <a:cubicBezTo>
                    <a:pt x="94009" y="592416"/>
                    <a:pt x="61467" y="578936"/>
                    <a:pt x="37473" y="554943"/>
                  </a:cubicBezTo>
                  <a:cubicBezTo>
                    <a:pt x="13479" y="530949"/>
                    <a:pt x="0" y="498407"/>
                    <a:pt x="0" y="464475"/>
                  </a:cubicBezTo>
                  <a:lnTo>
                    <a:pt x="0" y="127941"/>
                  </a:lnTo>
                  <a:cubicBezTo>
                    <a:pt x="0" y="94009"/>
                    <a:pt x="13479" y="61467"/>
                    <a:pt x="37473" y="37473"/>
                  </a:cubicBezTo>
                  <a:cubicBezTo>
                    <a:pt x="61467" y="13479"/>
                    <a:pt x="94009" y="0"/>
                    <a:pt x="127941" y="0"/>
                  </a:cubicBezTo>
                  <a:close/>
                </a:path>
              </a:pathLst>
            </a:custGeom>
            <a:solidFill>
              <a:srgbClr val="FFFFFF"/>
            </a:solidFill>
            <a:ln w="38100" cap="rnd">
              <a:solidFill>
                <a:srgbClr val="006D3B"/>
              </a:solidFill>
              <a:prstDash val="solid"/>
              <a:round/>
            </a:ln>
          </p:spPr>
        </p:sp>
        <p:sp>
          <p:nvSpPr>
            <p:cNvPr id="30" name="TextBox 30"/>
            <p:cNvSpPr txBox="1"/>
            <p:nvPr/>
          </p:nvSpPr>
          <p:spPr>
            <a:xfrm>
              <a:off x="0" y="-38100"/>
              <a:ext cx="812800" cy="630516"/>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10448997" y="5119361"/>
            <a:ext cx="2384864" cy="521681"/>
          </a:xfrm>
          <a:prstGeom prst="rect">
            <a:avLst/>
          </a:prstGeom>
        </p:spPr>
        <p:txBody>
          <a:bodyPr lIns="0" tIns="0" rIns="0" bIns="0" rtlCol="0" anchor="t">
            <a:spAutoFit/>
          </a:bodyPr>
          <a:lstStyle/>
          <a:p>
            <a:pPr algn="ctr">
              <a:lnSpc>
                <a:spcPts val="3920"/>
              </a:lnSpc>
            </a:pPr>
            <a:r>
              <a:rPr lang="en-US" sz="4000" dirty="0">
                <a:solidFill>
                  <a:srgbClr val="2E2E2E"/>
                </a:solidFill>
                <a:latin typeface="DM Sans"/>
                <a:ea typeface="DM Sans"/>
                <a:cs typeface="DM Sans"/>
                <a:sym typeface="DM Sans"/>
              </a:rPr>
              <a:t>10,000</a:t>
            </a:r>
          </a:p>
        </p:txBody>
      </p:sp>
      <p:grpSp>
        <p:nvGrpSpPr>
          <p:cNvPr id="32" name="Group 32"/>
          <p:cNvGrpSpPr/>
          <p:nvPr/>
        </p:nvGrpSpPr>
        <p:grpSpPr>
          <a:xfrm>
            <a:off x="10098379" y="3534683"/>
            <a:ext cx="3086100" cy="1055664"/>
            <a:chOff x="0" y="0"/>
            <a:chExt cx="812800" cy="278035"/>
          </a:xfrm>
        </p:grpSpPr>
        <p:sp>
          <p:nvSpPr>
            <p:cNvPr id="33" name="Freeform 33"/>
            <p:cNvSpPr/>
            <p:nvPr/>
          </p:nvSpPr>
          <p:spPr>
            <a:xfrm>
              <a:off x="0" y="0"/>
              <a:ext cx="812800" cy="278035"/>
            </a:xfrm>
            <a:custGeom>
              <a:avLst/>
              <a:gdLst/>
              <a:ahLst/>
              <a:cxnLst/>
              <a:rect l="l" t="t" r="r" b="b"/>
              <a:pathLst>
                <a:path w="812800" h="278035">
                  <a:moveTo>
                    <a:pt x="127941" y="0"/>
                  </a:moveTo>
                  <a:lnTo>
                    <a:pt x="684859" y="0"/>
                  </a:lnTo>
                  <a:cubicBezTo>
                    <a:pt x="718791" y="0"/>
                    <a:pt x="751333" y="13479"/>
                    <a:pt x="775327" y="37473"/>
                  </a:cubicBezTo>
                  <a:cubicBezTo>
                    <a:pt x="799321" y="61467"/>
                    <a:pt x="812800" y="94009"/>
                    <a:pt x="812800" y="127941"/>
                  </a:cubicBezTo>
                  <a:lnTo>
                    <a:pt x="812800" y="150094"/>
                  </a:lnTo>
                  <a:cubicBezTo>
                    <a:pt x="812800" y="184026"/>
                    <a:pt x="799321" y="216569"/>
                    <a:pt x="775327" y="240562"/>
                  </a:cubicBezTo>
                  <a:cubicBezTo>
                    <a:pt x="751333" y="264556"/>
                    <a:pt x="718791" y="278035"/>
                    <a:pt x="684859" y="278035"/>
                  </a:cubicBezTo>
                  <a:lnTo>
                    <a:pt x="127941" y="278035"/>
                  </a:lnTo>
                  <a:cubicBezTo>
                    <a:pt x="94009" y="278035"/>
                    <a:pt x="61467" y="264556"/>
                    <a:pt x="37473" y="240562"/>
                  </a:cubicBezTo>
                  <a:cubicBezTo>
                    <a:pt x="13479" y="216569"/>
                    <a:pt x="0" y="184026"/>
                    <a:pt x="0" y="150094"/>
                  </a:cubicBezTo>
                  <a:lnTo>
                    <a:pt x="0" y="127941"/>
                  </a:lnTo>
                  <a:cubicBezTo>
                    <a:pt x="0" y="94009"/>
                    <a:pt x="13479" y="61467"/>
                    <a:pt x="37473" y="37473"/>
                  </a:cubicBezTo>
                  <a:cubicBezTo>
                    <a:pt x="61467" y="13479"/>
                    <a:pt x="94009" y="0"/>
                    <a:pt x="127941" y="0"/>
                  </a:cubicBezTo>
                  <a:close/>
                </a:path>
              </a:pathLst>
            </a:custGeom>
            <a:solidFill>
              <a:srgbClr val="006D3B"/>
            </a:solidFill>
          </p:spPr>
        </p:sp>
        <p:sp>
          <p:nvSpPr>
            <p:cNvPr id="34" name="TextBox 34"/>
            <p:cNvSpPr txBox="1"/>
            <p:nvPr/>
          </p:nvSpPr>
          <p:spPr>
            <a:xfrm>
              <a:off x="0" y="-85725"/>
              <a:ext cx="812800" cy="363760"/>
            </a:xfrm>
            <a:prstGeom prst="rect">
              <a:avLst/>
            </a:prstGeom>
          </p:spPr>
          <p:txBody>
            <a:bodyPr lIns="50800" tIns="50800" rIns="50800" bIns="50800" rtlCol="0" anchor="ctr"/>
            <a:lstStyle/>
            <a:p>
              <a:pPr algn="ctr">
                <a:lnSpc>
                  <a:spcPts val="5039"/>
                </a:lnSpc>
              </a:pPr>
              <a:r>
                <a:rPr lang="en-US" sz="2800" b="1" dirty="0" smtClean="0">
                  <a:solidFill>
                    <a:srgbClr val="FFFFFF"/>
                  </a:solidFill>
                  <a:latin typeface="Caladea Bold"/>
                  <a:ea typeface="Caladea Bold"/>
                  <a:cs typeface="Caladea Bold"/>
                  <a:sym typeface="Caladea Bold"/>
                </a:rPr>
                <a:t>Total Customer</a:t>
              </a:r>
              <a:endParaRPr lang="en-US" sz="2800" b="1" dirty="0">
                <a:solidFill>
                  <a:srgbClr val="FFFFFF"/>
                </a:solidFill>
                <a:latin typeface="Caladea Bold"/>
                <a:ea typeface="Caladea Bold"/>
                <a:cs typeface="Caladea Bold"/>
                <a:sym typeface="Caladea Bold"/>
              </a:endParaRPr>
            </a:p>
          </p:txBody>
        </p:sp>
      </p:grpSp>
      <p:grpSp>
        <p:nvGrpSpPr>
          <p:cNvPr id="35" name="Group 35"/>
          <p:cNvGrpSpPr/>
          <p:nvPr/>
        </p:nvGrpSpPr>
        <p:grpSpPr>
          <a:xfrm>
            <a:off x="-1946159" y="7174929"/>
            <a:ext cx="4539369" cy="4539369"/>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DED"/>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38" name="Group 14"/>
          <p:cNvGrpSpPr/>
          <p:nvPr/>
        </p:nvGrpSpPr>
        <p:grpSpPr>
          <a:xfrm>
            <a:off x="3560618" y="7256434"/>
            <a:ext cx="3086100" cy="2249328"/>
            <a:chOff x="0" y="0"/>
            <a:chExt cx="812800" cy="592416"/>
          </a:xfrm>
        </p:grpSpPr>
        <p:sp>
          <p:nvSpPr>
            <p:cNvPr id="39" name="Freeform 15"/>
            <p:cNvSpPr/>
            <p:nvPr/>
          </p:nvSpPr>
          <p:spPr>
            <a:xfrm>
              <a:off x="0" y="0"/>
              <a:ext cx="812800" cy="592416"/>
            </a:xfrm>
            <a:custGeom>
              <a:avLst/>
              <a:gdLst/>
              <a:ahLst/>
              <a:cxnLst/>
              <a:rect l="l" t="t" r="r" b="b"/>
              <a:pathLst>
                <a:path w="812800" h="592416">
                  <a:moveTo>
                    <a:pt x="127941" y="0"/>
                  </a:moveTo>
                  <a:lnTo>
                    <a:pt x="684859" y="0"/>
                  </a:lnTo>
                  <a:cubicBezTo>
                    <a:pt x="718791" y="0"/>
                    <a:pt x="751333" y="13479"/>
                    <a:pt x="775327" y="37473"/>
                  </a:cubicBezTo>
                  <a:cubicBezTo>
                    <a:pt x="799321" y="61467"/>
                    <a:pt x="812800" y="94009"/>
                    <a:pt x="812800" y="127941"/>
                  </a:cubicBezTo>
                  <a:lnTo>
                    <a:pt x="812800" y="464475"/>
                  </a:lnTo>
                  <a:cubicBezTo>
                    <a:pt x="812800" y="498407"/>
                    <a:pt x="799321" y="530949"/>
                    <a:pt x="775327" y="554943"/>
                  </a:cubicBezTo>
                  <a:cubicBezTo>
                    <a:pt x="751333" y="578936"/>
                    <a:pt x="718791" y="592416"/>
                    <a:pt x="684859" y="592416"/>
                  </a:cubicBezTo>
                  <a:lnTo>
                    <a:pt x="127941" y="592416"/>
                  </a:lnTo>
                  <a:cubicBezTo>
                    <a:pt x="94009" y="592416"/>
                    <a:pt x="61467" y="578936"/>
                    <a:pt x="37473" y="554943"/>
                  </a:cubicBezTo>
                  <a:cubicBezTo>
                    <a:pt x="13479" y="530949"/>
                    <a:pt x="0" y="498407"/>
                    <a:pt x="0" y="464475"/>
                  </a:cubicBezTo>
                  <a:lnTo>
                    <a:pt x="0" y="127941"/>
                  </a:lnTo>
                  <a:cubicBezTo>
                    <a:pt x="0" y="94009"/>
                    <a:pt x="13479" y="61467"/>
                    <a:pt x="37473" y="37473"/>
                  </a:cubicBezTo>
                  <a:cubicBezTo>
                    <a:pt x="61467" y="13479"/>
                    <a:pt x="94009" y="0"/>
                    <a:pt x="127941" y="0"/>
                  </a:cubicBezTo>
                  <a:close/>
                </a:path>
              </a:pathLst>
            </a:custGeom>
            <a:solidFill>
              <a:srgbClr val="FFFFFF"/>
            </a:solidFill>
            <a:ln w="38100" cap="rnd">
              <a:solidFill>
                <a:srgbClr val="006D3B"/>
              </a:solidFill>
              <a:prstDash val="solid"/>
              <a:round/>
            </a:ln>
          </p:spPr>
        </p:sp>
        <p:sp>
          <p:nvSpPr>
            <p:cNvPr id="40" name="TextBox 16"/>
            <p:cNvSpPr txBox="1"/>
            <p:nvPr/>
          </p:nvSpPr>
          <p:spPr>
            <a:xfrm>
              <a:off x="0" y="-38100"/>
              <a:ext cx="812800" cy="630516"/>
            </a:xfrm>
            <a:prstGeom prst="rect">
              <a:avLst/>
            </a:prstGeom>
          </p:spPr>
          <p:txBody>
            <a:bodyPr lIns="50800" tIns="50800" rIns="50800" bIns="50800" rtlCol="0" anchor="ctr"/>
            <a:lstStyle/>
            <a:p>
              <a:pPr algn="ctr">
                <a:lnSpc>
                  <a:spcPts val="2659"/>
                </a:lnSpc>
              </a:pPr>
              <a:endParaRPr/>
            </a:p>
          </p:txBody>
        </p:sp>
      </p:grpSp>
      <p:grpSp>
        <p:nvGrpSpPr>
          <p:cNvPr id="41" name="Group 18"/>
          <p:cNvGrpSpPr/>
          <p:nvPr/>
        </p:nvGrpSpPr>
        <p:grpSpPr>
          <a:xfrm>
            <a:off x="3583809" y="6689219"/>
            <a:ext cx="3086100" cy="1055664"/>
            <a:chOff x="0" y="0"/>
            <a:chExt cx="812800" cy="278035"/>
          </a:xfrm>
        </p:grpSpPr>
        <p:sp>
          <p:nvSpPr>
            <p:cNvPr id="42" name="Freeform 19"/>
            <p:cNvSpPr/>
            <p:nvPr/>
          </p:nvSpPr>
          <p:spPr>
            <a:xfrm>
              <a:off x="0" y="0"/>
              <a:ext cx="812800" cy="278035"/>
            </a:xfrm>
            <a:custGeom>
              <a:avLst/>
              <a:gdLst/>
              <a:ahLst/>
              <a:cxnLst/>
              <a:rect l="l" t="t" r="r" b="b"/>
              <a:pathLst>
                <a:path w="812800" h="278035">
                  <a:moveTo>
                    <a:pt x="127941" y="0"/>
                  </a:moveTo>
                  <a:lnTo>
                    <a:pt x="684859" y="0"/>
                  </a:lnTo>
                  <a:cubicBezTo>
                    <a:pt x="718791" y="0"/>
                    <a:pt x="751333" y="13479"/>
                    <a:pt x="775327" y="37473"/>
                  </a:cubicBezTo>
                  <a:cubicBezTo>
                    <a:pt x="799321" y="61467"/>
                    <a:pt x="812800" y="94009"/>
                    <a:pt x="812800" y="127941"/>
                  </a:cubicBezTo>
                  <a:lnTo>
                    <a:pt x="812800" y="150094"/>
                  </a:lnTo>
                  <a:cubicBezTo>
                    <a:pt x="812800" y="184026"/>
                    <a:pt x="799321" y="216569"/>
                    <a:pt x="775327" y="240562"/>
                  </a:cubicBezTo>
                  <a:cubicBezTo>
                    <a:pt x="751333" y="264556"/>
                    <a:pt x="718791" y="278035"/>
                    <a:pt x="684859" y="278035"/>
                  </a:cubicBezTo>
                  <a:lnTo>
                    <a:pt x="127941" y="278035"/>
                  </a:lnTo>
                  <a:cubicBezTo>
                    <a:pt x="94009" y="278035"/>
                    <a:pt x="61467" y="264556"/>
                    <a:pt x="37473" y="240562"/>
                  </a:cubicBezTo>
                  <a:cubicBezTo>
                    <a:pt x="13479" y="216569"/>
                    <a:pt x="0" y="184026"/>
                    <a:pt x="0" y="150094"/>
                  </a:cubicBezTo>
                  <a:lnTo>
                    <a:pt x="0" y="127941"/>
                  </a:lnTo>
                  <a:cubicBezTo>
                    <a:pt x="0" y="94009"/>
                    <a:pt x="13479" y="61467"/>
                    <a:pt x="37473" y="37473"/>
                  </a:cubicBezTo>
                  <a:cubicBezTo>
                    <a:pt x="61467" y="13479"/>
                    <a:pt x="94009" y="0"/>
                    <a:pt x="127941" y="0"/>
                  </a:cubicBezTo>
                  <a:close/>
                </a:path>
              </a:pathLst>
            </a:custGeom>
            <a:solidFill>
              <a:srgbClr val="006D3B"/>
            </a:solidFill>
          </p:spPr>
        </p:sp>
        <p:sp>
          <p:nvSpPr>
            <p:cNvPr id="43" name="TextBox 20"/>
            <p:cNvSpPr txBox="1"/>
            <p:nvPr/>
          </p:nvSpPr>
          <p:spPr>
            <a:xfrm>
              <a:off x="0" y="0"/>
              <a:ext cx="812800" cy="278035"/>
            </a:xfrm>
            <a:prstGeom prst="rect">
              <a:avLst/>
            </a:prstGeom>
          </p:spPr>
          <p:txBody>
            <a:bodyPr lIns="50800" tIns="50800" rIns="50800" bIns="50800" rtlCol="0" anchor="ctr"/>
            <a:lstStyle/>
            <a:p>
              <a:pPr algn="ctr">
                <a:lnSpc>
                  <a:spcPts val="5039"/>
                </a:lnSpc>
              </a:pPr>
              <a:r>
                <a:rPr lang="en-US" sz="3599" b="1" dirty="0" smtClean="0">
                  <a:solidFill>
                    <a:srgbClr val="FFFFFF"/>
                  </a:solidFill>
                  <a:latin typeface="Caladea Bold"/>
                  <a:ea typeface="Caladea Bold"/>
                  <a:cs typeface="Caladea Bold"/>
                  <a:sym typeface="Caladea Bold"/>
                </a:rPr>
                <a:t>Total Churned</a:t>
              </a:r>
              <a:endParaRPr lang="en-US" sz="3599" b="1" dirty="0">
                <a:solidFill>
                  <a:srgbClr val="FFFFFF"/>
                </a:solidFill>
                <a:latin typeface="Caladea Bold"/>
                <a:ea typeface="Caladea Bold"/>
                <a:cs typeface="Caladea Bold"/>
                <a:sym typeface="Caladea Bold"/>
              </a:endParaRPr>
            </a:p>
          </p:txBody>
        </p:sp>
      </p:grpSp>
      <p:grpSp>
        <p:nvGrpSpPr>
          <p:cNvPr id="44" name="Group 14"/>
          <p:cNvGrpSpPr/>
          <p:nvPr/>
        </p:nvGrpSpPr>
        <p:grpSpPr>
          <a:xfrm>
            <a:off x="6981855" y="7256434"/>
            <a:ext cx="3086100" cy="2249328"/>
            <a:chOff x="0" y="0"/>
            <a:chExt cx="812800" cy="592416"/>
          </a:xfrm>
        </p:grpSpPr>
        <p:sp>
          <p:nvSpPr>
            <p:cNvPr id="45" name="Freeform 15"/>
            <p:cNvSpPr/>
            <p:nvPr/>
          </p:nvSpPr>
          <p:spPr>
            <a:xfrm>
              <a:off x="0" y="0"/>
              <a:ext cx="812800" cy="592416"/>
            </a:xfrm>
            <a:custGeom>
              <a:avLst/>
              <a:gdLst/>
              <a:ahLst/>
              <a:cxnLst/>
              <a:rect l="l" t="t" r="r" b="b"/>
              <a:pathLst>
                <a:path w="812800" h="592416">
                  <a:moveTo>
                    <a:pt x="127941" y="0"/>
                  </a:moveTo>
                  <a:lnTo>
                    <a:pt x="684859" y="0"/>
                  </a:lnTo>
                  <a:cubicBezTo>
                    <a:pt x="718791" y="0"/>
                    <a:pt x="751333" y="13479"/>
                    <a:pt x="775327" y="37473"/>
                  </a:cubicBezTo>
                  <a:cubicBezTo>
                    <a:pt x="799321" y="61467"/>
                    <a:pt x="812800" y="94009"/>
                    <a:pt x="812800" y="127941"/>
                  </a:cubicBezTo>
                  <a:lnTo>
                    <a:pt x="812800" y="464475"/>
                  </a:lnTo>
                  <a:cubicBezTo>
                    <a:pt x="812800" y="498407"/>
                    <a:pt x="799321" y="530949"/>
                    <a:pt x="775327" y="554943"/>
                  </a:cubicBezTo>
                  <a:cubicBezTo>
                    <a:pt x="751333" y="578936"/>
                    <a:pt x="718791" y="592416"/>
                    <a:pt x="684859" y="592416"/>
                  </a:cubicBezTo>
                  <a:lnTo>
                    <a:pt x="127941" y="592416"/>
                  </a:lnTo>
                  <a:cubicBezTo>
                    <a:pt x="94009" y="592416"/>
                    <a:pt x="61467" y="578936"/>
                    <a:pt x="37473" y="554943"/>
                  </a:cubicBezTo>
                  <a:cubicBezTo>
                    <a:pt x="13479" y="530949"/>
                    <a:pt x="0" y="498407"/>
                    <a:pt x="0" y="464475"/>
                  </a:cubicBezTo>
                  <a:lnTo>
                    <a:pt x="0" y="127941"/>
                  </a:lnTo>
                  <a:cubicBezTo>
                    <a:pt x="0" y="94009"/>
                    <a:pt x="13479" y="61467"/>
                    <a:pt x="37473" y="37473"/>
                  </a:cubicBezTo>
                  <a:cubicBezTo>
                    <a:pt x="61467" y="13479"/>
                    <a:pt x="94009" y="0"/>
                    <a:pt x="127941" y="0"/>
                  </a:cubicBezTo>
                  <a:close/>
                </a:path>
              </a:pathLst>
            </a:custGeom>
            <a:solidFill>
              <a:srgbClr val="FFFFFF"/>
            </a:solidFill>
            <a:ln w="38100" cap="rnd">
              <a:solidFill>
                <a:srgbClr val="006D3B"/>
              </a:solidFill>
              <a:prstDash val="solid"/>
              <a:round/>
            </a:ln>
          </p:spPr>
        </p:sp>
        <p:sp>
          <p:nvSpPr>
            <p:cNvPr id="46" name="TextBox 16"/>
            <p:cNvSpPr txBox="1"/>
            <p:nvPr/>
          </p:nvSpPr>
          <p:spPr>
            <a:xfrm>
              <a:off x="0" y="-38100"/>
              <a:ext cx="812800" cy="630516"/>
            </a:xfrm>
            <a:prstGeom prst="rect">
              <a:avLst/>
            </a:prstGeom>
          </p:spPr>
          <p:txBody>
            <a:bodyPr lIns="50800" tIns="50800" rIns="50800" bIns="50800" rtlCol="0" anchor="ctr"/>
            <a:lstStyle/>
            <a:p>
              <a:pPr algn="ctr">
                <a:lnSpc>
                  <a:spcPts val="2659"/>
                </a:lnSpc>
              </a:pPr>
              <a:endParaRPr/>
            </a:p>
          </p:txBody>
        </p:sp>
      </p:grpSp>
      <p:grpSp>
        <p:nvGrpSpPr>
          <p:cNvPr id="47" name="Group 18"/>
          <p:cNvGrpSpPr/>
          <p:nvPr/>
        </p:nvGrpSpPr>
        <p:grpSpPr>
          <a:xfrm>
            <a:off x="6985168" y="6696055"/>
            <a:ext cx="3086100" cy="1055664"/>
            <a:chOff x="0" y="0"/>
            <a:chExt cx="812800" cy="278035"/>
          </a:xfrm>
        </p:grpSpPr>
        <p:sp>
          <p:nvSpPr>
            <p:cNvPr id="48" name="Freeform 19"/>
            <p:cNvSpPr/>
            <p:nvPr/>
          </p:nvSpPr>
          <p:spPr>
            <a:xfrm>
              <a:off x="0" y="0"/>
              <a:ext cx="812800" cy="278035"/>
            </a:xfrm>
            <a:custGeom>
              <a:avLst/>
              <a:gdLst/>
              <a:ahLst/>
              <a:cxnLst/>
              <a:rect l="l" t="t" r="r" b="b"/>
              <a:pathLst>
                <a:path w="812800" h="278035">
                  <a:moveTo>
                    <a:pt x="127941" y="0"/>
                  </a:moveTo>
                  <a:lnTo>
                    <a:pt x="684859" y="0"/>
                  </a:lnTo>
                  <a:cubicBezTo>
                    <a:pt x="718791" y="0"/>
                    <a:pt x="751333" y="13479"/>
                    <a:pt x="775327" y="37473"/>
                  </a:cubicBezTo>
                  <a:cubicBezTo>
                    <a:pt x="799321" y="61467"/>
                    <a:pt x="812800" y="94009"/>
                    <a:pt x="812800" y="127941"/>
                  </a:cubicBezTo>
                  <a:lnTo>
                    <a:pt x="812800" y="150094"/>
                  </a:lnTo>
                  <a:cubicBezTo>
                    <a:pt x="812800" y="184026"/>
                    <a:pt x="799321" y="216569"/>
                    <a:pt x="775327" y="240562"/>
                  </a:cubicBezTo>
                  <a:cubicBezTo>
                    <a:pt x="751333" y="264556"/>
                    <a:pt x="718791" y="278035"/>
                    <a:pt x="684859" y="278035"/>
                  </a:cubicBezTo>
                  <a:lnTo>
                    <a:pt x="127941" y="278035"/>
                  </a:lnTo>
                  <a:cubicBezTo>
                    <a:pt x="94009" y="278035"/>
                    <a:pt x="61467" y="264556"/>
                    <a:pt x="37473" y="240562"/>
                  </a:cubicBezTo>
                  <a:cubicBezTo>
                    <a:pt x="13479" y="216569"/>
                    <a:pt x="0" y="184026"/>
                    <a:pt x="0" y="150094"/>
                  </a:cubicBezTo>
                  <a:lnTo>
                    <a:pt x="0" y="127941"/>
                  </a:lnTo>
                  <a:cubicBezTo>
                    <a:pt x="0" y="94009"/>
                    <a:pt x="13479" y="61467"/>
                    <a:pt x="37473" y="37473"/>
                  </a:cubicBezTo>
                  <a:cubicBezTo>
                    <a:pt x="61467" y="13479"/>
                    <a:pt x="94009" y="0"/>
                    <a:pt x="127941" y="0"/>
                  </a:cubicBezTo>
                  <a:close/>
                </a:path>
              </a:pathLst>
            </a:custGeom>
            <a:solidFill>
              <a:srgbClr val="006D3B"/>
            </a:solidFill>
          </p:spPr>
        </p:sp>
        <p:sp>
          <p:nvSpPr>
            <p:cNvPr id="49" name="TextBox 20"/>
            <p:cNvSpPr txBox="1"/>
            <p:nvPr/>
          </p:nvSpPr>
          <p:spPr>
            <a:xfrm>
              <a:off x="0" y="0"/>
              <a:ext cx="812800" cy="278035"/>
            </a:xfrm>
            <a:prstGeom prst="rect">
              <a:avLst/>
            </a:prstGeom>
          </p:spPr>
          <p:txBody>
            <a:bodyPr lIns="50800" tIns="50800" rIns="50800" bIns="50800" rtlCol="0" anchor="ctr"/>
            <a:lstStyle/>
            <a:p>
              <a:pPr algn="ctr">
                <a:lnSpc>
                  <a:spcPts val="5039"/>
                </a:lnSpc>
              </a:pPr>
              <a:r>
                <a:rPr lang="en-US" sz="3599" b="1" dirty="0" smtClean="0">
                  <a:solidFill>
                    <a:srgbClr val="FFFFFF"/>
                  </a:solidFill>
                  <a:latin typeface="Caladea Bold"/>
                  <a:ea typeface="Caladea Bold"/>
                  <a:cs typeface="Caladea Bold"/>
                  <a:sym typeface="Caladea Bold"/>
                </a:rPr>
                <a:t>Avg. Tenure</a:t>
              </a:r>
              <a:endParaRPr lang="en-US" sz="3599" b="1" dirty="0">
                <a:solidFill>
                  <a:srgbClr val="FFFFFF"/>
                </a:solidFill>
                <a:latin typeface="Caladea Bold"/>
                <a:ea typeface="Caladea Bold"/>
                <a:cs typeface="Caladea Bold"/>
                <a:sym typeface="Caladea Bold"/>
              </a:endParaRPr>
            </a:p>
          </p:txBody>
        </p:sp>
      </p:grpSp>
      <p:grpSp>
        <p:nvGrpSpPr>
          <p:cNvPr id="53" name="Group 14"/>
          <p:cNvGrpSpPr/>
          <p:nvPr/>
        </p:nvGrpSpPr>
        <p:grpSpPr>
          <a:xfrm>
            <a:off x="10287000" y="7217051"/>
            <a:ext cx="3086100" cy="2249328"/>
            <a:chOff x="0" y="0"/>
            <a:chExt cx="812800" cy="592416"/>
          </a:xfrm>
        </p:grpSpPr>
        <p:sp>
          <p:nvSpPr>
            <p:cNvPr id="54" name="Freeform 15"/>
            <p:cNvSpPr/>
            <p:nvPr/>
          </p:nvSpPr>
          <p:spPr>
            <a:xfrm>
              <a:off x="0" y="0"/>
              <a:ext cx="812800" cy="592416"/>
            </a:xfrm>
            <a:custGeom>
              <a:avLst/>
              <a:gdLst/>
              <a:ahLst/>
              <a:cxnLst/>
              <a:rect l="l" t="t" r="r" b="b"/>
              <a:pathLst>
                <a:path w="812800" h="592416">
                  <a:moveTo>
                    <a:pt x="127941" y="0"/>
                  </a:moveTo>
                  <a:lnTo>
                    <a:pt x="684859" y="0"/>
                  </a:lnTo>
                  <a:cubicBezTo>
                    <a:pt x="718791" y="0"/>
                    <a:pt x="751333" y="13479"/>
                    <a:pt x="775327" y="37473"/>
                  </a:cubicBezTo>
                  <a:cubicBezTo>
                    <a:pt x="799321" y="61467"/>
                    <a:pt x="812800" y="94009"/>
                    <a:pt x="812800" y="127941"/>
                  </a:cubicBezTo>
                  <a:lnTo>
                    <a:pt x="812800" y="464475"/>
                  </a:lnTo>
                  <a:cubicBezTo>
                    <a:pt x="812800" y="498407"/>
                    <a:pt x="799321" y="530949"/>
                    <a:pt x="775327" y="554943"/>
                  </a:cubicBezTo>
                  <a:cubicBezTo>
                    <a:pt x="751333" y="578936"/>
                    <a:pt x="718791" y="592416"/>
                    <a:pt x="684859" y="592416"/>
                  </a:cubicBezTo>
                  <a:lnTo>
                    <a:pt x="127941" y="592416"/>
                  </a:lnTo>
                  <a:cubicBezTo>
                    <a:pt x="94009" y="592416"/>
                    <a:pt x="61467" y="578936"/>
                    <a:pt x="37473" y="554943"/>
                  </a:cubicBezTo>
                  <a:cubicBezTo>
                    <a:pt x="13479" y="530949"/>
                    <a:pt x="0" y="498407"/>
                    <a:pt x="0" y="464475"/>
                  </a:cubicBezTo>
                  <a:lnTo>
                    <a:pt x="0" y="127941"/>
                  </a:lnTo>
                  <a:cubicBezTo>
                    <a:pt x="0" y="94009"/>
                    <a:pt x="13479" y="61467"/>
                    <a:pt x="37473" y="37473"/>
                  </a:cubicBezTo>
                  <a:cubicBezTo>
                    <a:pt x="61467" y="13479"/>
                    <a:pt x="94009" y="0"/>
                    <a:pt x="127941" y="0"/>
                  </a:cubicBezTo>
                  <a:close/>
                </a:path>
              </a:pathLst>
            </a:custGeom>
            <a:solidFill>
              <a:srgbClr val="FFFFFF"/>
            </a:solidFill>
            <a:ln w="38100" cap="rnd">
              <a:solidFill>
                <a:srgbClr val="006D3B"/>
              </a:solidFill>
              <a:prstDash val="solid"/>
              <a:round/>
            </a:ln>
          </p:spPr>
        </p:sp>
        <p:sp>
          <p:nvSpPr>
            <p:cNvPr id="55" name="TextBox 16"/>
            <p:cNvSpPr txBox="1"/>
            <p:nvPr/>
          </p:nvSpPr>
          <p:spPr>
            <a:xfrm>
              <a:off x="0" y="-38100"/>
              <a:ext cx="812800" cy="630516"/>
            </a:xfrm>
            <a:prstGeom prst="rect">
              <a:avLst/>
            </a:prstGeom>
          </p:spPr>
          <p:txBody>
            <a:bodyPr lIns="50800" tIns="50800" rIns="50800" bIns="50800" rtlCol="0" anchor="ctr"/>
            <a:lstStyle/>
            <a:p>
              <a:pPr algn="ctr">
                <a:lnSpc>
                  <a:spcPts val="2659"/>
                </a:lnSpc>
              </a:pPr>
              <a:endParaRPr/>
            </a:p>
          </p:txBody>
        </p:sp>
      </p:grpSp>
      <p:grpSp>
        <p:nvGrpSpPr>
          <p:cNvPr id="56" name="Group 18"/>
          <p:cNvGrpSpPr/>
          <p:nvPr/>
        </p:nvGrpSpPr>
        <p:grpSpPr>
          <a:xfrm>
            <a:off x="10290313" y="6656672"/>
            <a:ext cx="3086100" cy="1055664"/>
            <a:chOff x="0" y="0"/>
            <a:chExt cx="812800" cy="278035"/>
          </a:xfrm>
        </p:grpSpPr>
        <p:sp>
          <p:nvSpPr>
            <p:cNvPr id="57" name="Freeform 19"/>
            <p:cNvSpPr/>
            <p:nvPr/>
          </p:nvSpPr>
          <p:spPr>
            <a:xfrm>
              <a:off x="0" y="0"/>
              <a:ext cx="812800" cy="278035"/>
            </a:xfrm>
            <a:custGeom>
              <a:avLst/>
              <a:gdLst/>
              <a:ahLst/>
              <a:cxnLst/>
              <a:rect l="l" t="t" r="r" b="b"/>
              <a:pathLst>
                <a:path w="812800" h="278035">
                  <a:moveTo>
                    <a:pt x="127941" y="0"/>
                  </a:moveTo>
                  <a:lnTo>
                    <a:pt x="684859" y="0"/>
                  </a:lnTo>
                  <a:cubicBezTo>
                    <a:pt x="718791" y="0"/>
                    <a:pt x="751333" y="13479"/>
                    <a:pt x="775327" y="37473"/>
                  </a:cubicBezTo>
                  <a:cubicBezTo>
                    <a:pt x="799321" y="61467"/>
                    <a:pt x="812800" y="94009"/>
                    <a:pt x="812800" y="127941"/>
                  </a:cubicBezTo>
                  <a:lnTo>
                    <a:pt x="812800" y="150094"/>
                  </a:lnTo>
                  <a:cubicBezTo>
                    <a:pt x="812800" y="184026"/>
                    <a:pt x="799321" y="216569"/>
                    <a:pt x="775327" y="240562"/>
                  </a:cubicBezTo>
                  <a:cubicBezTo>
                    <a:pt x="751333" y="264556"/>
                    <a:pt x="718791" y="278035"/>
                    <a:pt x="684859" y="278035"/>
                  </a:cubicBezTo>
                  <a:lnTo>
                    <a:pt x="127941" y="278035"/>
                  </a:lnTo>
                  <a:cubicBezTo>
                    <a:pt x="94009" y="278035"/>
                    <a:pt x="61467" y="264556"/>
                    <a:pt x="37473" y="240562"/>
                  </a:cubicBezTo>
                  <a:cubicBezTo>
                    <a:pt x="13479" y="216569"/>
                    <a:pt x="0" y="184026"/>
                    <a:pt x="0" y="150094"/>
                  </a:cubicBezTo>
                  <a:lnTo>
                    <a:pt x="0" y="127941"/>
                  </a:lnTo>
                  <a:cubicBezTo>
                    <a:pt x="0" y="94009"/>
                    <a:pt x="13479" y="61467"/>
                    <a:pt x="37473" y="37473"/>
                  </a:cubicBezTo>
                  <a:cubicBezTo>
                    <a:pt x="61467" y="13479"/>
                    <a:pt x="94009" y="0"/>
                    <a:pt x="127941" y="0"/>
                  </a:cubicBezTo>
                  <a:close/>
                </a:path>
              </a:pathLst>
            </a:custGeom>
            <a:solidFill>
              <a:srgbClr val="006D3B"/>
            </a:solidFill>
          </p:spPr>
        </p:sp>
        <p:sp>
          <p:nvSpPr>
            <p:cNvPr id="58" name="TextBox 20"/>
            <p:cNvSpPr txBox="1"/>
            <p:nvPr/>
          </p:nvSpPr>
          <p:spPr>
            <a:xfrm>
              <a:off x="0" y="0"/>
              <a:ext cx="812800" cy="278035"/>
            </a:xfrm>
            <a:prstGeom prst="rect">
              <a:avLst/>
            </a:prstGeom>
          </p:spPr>
          <p:txBody>
            <a:bodyPr lIns="50800" tIns="50800" rIns="50800" bIns="50800" rtlCol="0" anchor="ctr"/>
            <a:lstStyle/>
            <a:p>
              <a:pPr algn="ctr">
                <a:lnSpc>
                  <a:spcPts val="5039"/>
                </a:lnSpc>
              </a:pPr>
              <a:r>
                <a:rPr lang="en-US" sz="2400" b="1" dirty="0" smtClean="0">
                  <a:solidFill>
                    <a:srgbClr val="FFFFFF"/>
                  </a:solidFill>
                  <a:latin typeface="Caladea Bold"/>
                  <a:ea typeface="Caladea Bold"/>
                  <a:cs typeface="Caladea Bold"/>
                  <a:sym typeface="Caladea Bold"/>
                </a:rPr>
                <a:t>Active Customer</a:t>
              </a:r>
              <a:endParaRPr lang="en-US" sz="2400" b="1" dirty="0">
                <a:solidFill>
                  <a:srgbClr val="FFFFFF"/>
                </a:solidFill>
                <a:latin typeface="Caladea Bold"/>
                <a:ea typeface="Caladea Bold"/>
                <a:cs typeface="Caladea Bold"/>
                <a:sym typeface="Caladea Bold"/>
              </a:endParaRPr>
            </a:p>
          </p:txBody>
        </p:sp>
      </p:grpSp>
      <p:sp>
        <p:nvSpPr>
          <p:cNvPr id="59" name="TextBox 17"/>
          <p:cNvSpPr txBox="1"/>
          <p:nvPr/>
        </p:nvSpPr>
        <p:spPr>
          <a:xfrm>
            <a:off x="3911236" y="8381098"/>
            <a:ext cx="2384864" cy="521681"/>
          </a:xfrm>
          <a:prstGeom prst="rect">
            <a:avLst/>
          </a:prstGeom>
        </p:spPr>
        <p:txBody>
          <a:bodyPr lIns="0" tIns="0" rIns="0" bIns="0" rtlCol="0" anchor="t">
            <a:spAutoFit/>
          </a:bodyPr>
          <a:lstStyle/>
          <a:p>
            <a:pPr algn="ctr">
              <a:lnSpc>
                <a:spcPts val="3920"/>
              </a:lnSpc>
            </a:pPr>
            <a:r>
              <a:rPr lang="en-US" sz="4000" dirty="0" smtClean="0">
                <a:solidFill>
                  <a:srgbClr val="2E2E2E"/>
                </a:solidFill>
                <a:latin typeface="DM Sans"/>
                <a:ea typeface="DM Sans"/>
                <a:cs typeface="DM Sans"/>
                <a:sym typeface="DM Sans"/>
              </a:rPr>
              <a:t>2037</a:t>
            </a:r>
            <a:endParaRPr lang="en-US" sz="4000" dirty="0">
              <a:solidFill>
                <a:srgbClr val="2E2E2E"/>
              </a:solidFill>
              <a:latin typeface="DM Sans"/>
              <a:ea typeface="DM Sans"/>
              <a:cs typeface="DM Sans"/>
              <a:sym typeface="DM Sans"/>
            </a:endParaRPr>
          </a:p>
        </p:txBody>
      </p:sp>
      <p:sp>
        <p:nvSpPr>
          <p:cNvPr id="60" name="TextBox 17"/>
          <p:cNvSpPr txBox="1"/>
          <p:nvPr/>
        </p:nvSpPr>
        <p:spPr>
          <a:xfrm>
            <a:off x="7289406" y="8406700"/>
            <a:ext cx="2384864" cy="521681"/>
          </a:xfrm>
          <a:prstGeom prst="rect">
            <a:avLst/>
          </a:prstGeom>
        </p:spPr>
        <p:txBody>
          <a:bodyPr lIns="0" tIns="0" rIns="0" bIns="0" rtlCol="0" anchor="t">
            <a:spAutoFit/>
          </a:bodyPr>
          <a:lstStyle/>
          <a:p>
            <a:pPr algn="ctr">
              <a:lnSpc>
                <a:spcPts val="3920"/>
              </a:lnSpc>
            </a:pPr>
            <a:r>
              <a:rPr lang="en-US" sz="4000" dirty="0" smtClean="0">
                <a:solidFill>
                  <a:srgbClr val="2E2E2E"/>
                </a:solidFill>
                <a:latin typeface="DM Sans"/>
                <a:ea typeface="DM Sans"/>
                <a:cs typeface="DM Sans"/>
                <a:sym typeface="DM Sans"/>
              </a:rPr>
              <a:t>4.86</a:t>
            </a:r>
            <a:endParaRPr lang="en-US" sz="4000" dirty="0">
              <a:solidFill>
                <a:srgbClr val="2E2E2E"/>
              </a:solidFill>
              <a:latin typeface="DM Sans"/>
              <a:ea typeface="DM Sans"/>
              <a:cs typeface="DM Sans"/>
              <a:sym typeface="DM Sans"/>
            </a:endParaRPr>
          </a:p>
        </p:txBody>
      </p:sp>
      <p:sp>
        <p:nvSpPr>
          <p:cNvPr id="61" name="TextBox 17"/>
          <p:cNvSpPr txBox="1"/>
          <p:nvPr/>
        </p:nvSpPr>
        <p:spPr>
          <a:xfrm>
            <a:off x="10640931" y="8406700"/>
            <a:ext cx="2384864" cy="521681"/>
          </a:xfrm>
          <a:prstGeom prst="rect">
            <a:avLst/>
          </a:prstGeom>
        </p:spPr>
        <p:txBody>
          <a:bodyPr lIns="0" tIns="0" rIns="0" bIns="0" rtlCol="0" anchor="t">
            <a:spAutoFit/>
          </a:bodyPr>
          <a:lstStyle/>
          <a:p>
            <a:pPr algn="ctr">
              <a:lnSpc>
                <a:spcPts val="3920"/>
              </a:lnSpc>
            </a:pPr>
            <a:r>
              <a:rPr lang="en-US" sz="4000" dirty="0" smtClean="0">
                <a:solidFill>
                  <a:srgbClr val="2E2E2E"/>
                </a:solidFill>
                <a:latin typeface="DM Sans"/>
                <a:ea typeface="DM Sans"/>
                <a:cs typeface="DM Sans"/>
                <a:sym typeface="DM Sans"/>
              </a:rPr>
              <a:t>10,000</a:t>
            </a:r>
            <a:endParaRPr lang="en-US" sz="4000" dirty="0">
              <a:solidFill>
                <a:srgbClr val="2E2E2E"/>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rot="5400000">
            <a:off x="8869680" y="891540"/>
            <a:ext cx="9052560" cy="9784080"/>
            <a:chOff x="0" y="-85461"/>
            <a:chExt cx="4816594" cy="1612598"/>
          </a:xfrm>
          <a:effectLst/>
        </p:grpSpPr>
        <p:sp>
          <p:nvSpPr>
            <p:cNvPr id="8" name="Freeform 8"/>
            <p:cNvSpPr/>
            <p:nvPr/>
          </p:nvSpPr>
          <p:spPr>
            <a:xfrm>
              <a:off x="2" y="-85461"/>
              <a:ext cx="4816592" cy="1527137"/>
            </a:xfrm>
            <a:prstGeom prst="rect">
              <a:avLst/>
            </a:prstGeom>
            <a:solidFill>
              <a:srgbClr val="EDEDED"/>
            </a:solidFill>
            <a:ln cap="rnd">
              <a:noFill/>
              <a:prstDash val="solid"/>
              <a:round/>
            </a:ln>
          </p:spPr>
        </p:sp>
        <p:sp>
          <p:nvSpPr>
            <p:cNvPr id="9" name="TextBox 9"/>
            <p:cNvSpPr txBox="1"/>
            <p:nvPr/>
          </p:nvSpPr>
          <p:spPr>
            <a:xfrm>
              <a:off x="0" y="-38100"/>
              <a:ext cx="4816593" cy="1565237"/>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658903" y="38100"/>
            <a:ext cx="17163909" cy="962251"/>
          </a:xfrm>
          <a:prstGeom prst="rect">
            <a:avLst/>
          </a:prstGeom>
        </p:spPr>
        <p:txBody>
          <a:bodyPr wrap="square" lIns="0" tIns="0" rIns="0" bIns="0" rtlCol="0" anchor="t">
            <a:spAutoFit/>
          </a:bodyPr>
          <a:lstStyle/>
          <a:p>
            <a:pPr algn="ctr">
              <a:lnSpc>
                <a:spcPts val="8640"/>
              </a:lnSpc>
            </a:pPr>
            <a:r>
              <a:rPr lang="en-IN" sz="4000" b="1" dirty="0" smtClean="0">
                <a:solidFill>
                  <a:srgbClr val="004B29"/>
                </a:solidFill>
                <a:latin typeface="Caladea Bold"/>
                <a:ea typeface="Caladea Bold"/>
                <a:cs typeface="Caladea Bold"/>
              </a:rPr>
              <a:t>Customer </a:t>
            </a:r>
            <a:r>
              <a:rPr lang="en-IN" sz="4000" b="1" dirty="0">
                <a:solidFill>
                  <a:srgbClr val="004B29"/>
                </a:solidFill>
                <a:latin typeface="Caladea Bold"/>
                <a:ea typeface="Caladea Bold"/>
                <a:cs typeface="Caladea Bold"/>
              </a:rPr>
              <a:t>Landscape</a:t>
            </a:r>
            <a:endParaRPr lang="en-US" sz="4000" b="1" dirty="0">
              <a:solidFill>
                <a:srgbClr val="004B29"/>
              </a:solidFill>
              <a:latin typeface="Caladea Bold"/>
              <a:ea typeface="Caladea Bold"/>
              <a:cs typeface="Caladea Bold"/>
              <a:sym typeface="Caladea Bold"/>
            </a:endParaRPr>
          </a:p>
        </p:txBody>
      </p:sp>
      <p:sp>
        <p:nvSpPr>
          <p:cNvPr id="14" name="TextBox 14"/>
          <p:cNvSpPr txBox="1"/>
          <p:nvPr/>
        </p:nvSpPr>
        <p:spPr>
          <a:xfrm>
            <a:off x="9482873" y="1739877"/>
            <a:ext cx="8517537" cy="8125301"/>
          </a:xfrm>
          <a:prstGeom prst="rect">
            <a:avLst/>
          </a:prstGeom>
        </p:spPr>
        <p:txBody>
          <a:bodyPr lIns="0" tIns="0" rIns="0" bIns="0" rtlCol="0" anchor="t">
            <a:spAutoFit/>
          </a:bodyPr>
          <a:lstStyle/>
          <a:p>
            <a:r>
              <a:rPr lang="en-US" sz="2400" b="1" dirty="0" smtClean="0"/>
              <a:t>Executive </a:t>
            </a:r>
            <a:r>
              <a:rPr lang="en-US" sz="2400" b="1" dirty="0"/>
              <a:t>Insights</a:t>
            </a:r>
          </a:p>
          <a:p>
            <a:r>
              <a:rPr lang="en-US" sz="2400" b="1" dirty="0"/>
              <a:t>Average age ~</a:t>
            </a:r>
            <a:r>
              <a:rPr lang="en-US" sz="2400" b="1" dirty="0" smtClean="0"/>
              <a:t>38-40</a:t>
            </a:r>
            <a:r>
              <a:rPr lang="en-US" sz="2400" dirty="0"/>
              <a:t/>
            </a:r>
            <a:br>
              <a:rPr lang="en-US" sz="2400" dirty="0"/>
            </a:br>
            <a:r>
              <a:rPr lang="en-US" sz="2400" dirty="0"/>
              <a:t>Core customer base is </a:t>
            </a:r>
            <a:r>
              <a:rPr lang="en-US" sz="2400" b="1" dirty="0"/>
              <a:t>mid-career professionals</a:t>
            </a:r>
            <a:r>
              <a:rPr lang="en-US" sz="2400" dirty="0"/>
              <a:t> — peak earning and borrowing years.</a:t>
            </a:r>
          </a:p>
          <a:p>
            <a:r>
              <a:rPr lang="en-US" sz="2400" b="1" dirty="0"/>
              <a:t>Balanced gender split</a:t>
            </a:r>
            <a:r>
              <a:rPr lang="en-US" sz="2400" dirty="0"/>
              <a:t/>
            </a:r>
            <a:br>
              <a:rPr lang="en-US" sz="2400" dirty="0"/>
            </a:br>
            <a:r>
              <a:rPr lang="en-US" sz="2400" dirty="0"/>
              <a:t>Customer portfolio is </a:t>
            </a:r>
            <a:r>
              <a:rPr lang="en-US" sz="2400" b="1" dirty="0"/>
              <a:t>gender-neutral</a:t>
            </a:r>
            <a:r>
              <a:rPr lang="en-US" sz="2400" dirty="0"/>
              <a:t>, indicating broad appeal and equal acquisition success across segments.</a:t>
            </a:r>
          </a:p>
          <a:p>
            <a:r>
              <a:rPr lang="en-US" sz="2400" b="1" dirty="0"/>
              <a:t>Strong geographic skew toward France</a:t>
            </a:r>
            <a:r>
              <a:rPr lang="en-US" sz="2400" dirty="0"/>
              <a:t/>
            </a:r>
            <a:br>
              <a:rPr lang="en-US" sz="2400" dirty="0"/>
            </a:br>
            <a:r>
              <a:rPr lang="en-US" sz="2400" b="1" dirty="0" err="1"/>
              <a:t>France</a:t>
            </a:r>
            <a:r>
              <a:rPr lang="en-US" sz="2400" b="1" dirty="0"/>
              <a:t> &gt; Germany &gt; Spain</a:t>
            </a:r>
            <a:r>
              <a:rPr lang="en-US" sz="2400" dirty="0"/>
              <a:t> in customer share</a:t>
            </a:r>
            <a:br>
              <a:rPr lang="en-US" sz="2400" dirty="0"/>
            </a:br>
            <a:r>
              <a:rPr lang="en-US" sz="2400" dirty="0"/>
              <a:t>Suggests </a:t>
            </a:r>
            <a:r>
              <a:rPr lang="en-US" sz="2400" b="1" dirty="0"/>
              <a:t>market maturity and deeper penetration</a:t>
            </a:r>
            <a:r>
              <a:rPr lang="en-US" sz="2400" dirty="0"/>
              <a:t> in France, while Spain remains under-leveraged with higher churn risk.</a:t>
            </a:r>
          </a:p>
          <a:p>
            <a:r>
              <a:rPr lang="en-US" sz="2400" b="1" dirty="0"/>
              <a:t>Mid-career, stable earners in France form the bank’s strategic core segment.</a:t>
            </a:r>
            <a:endParaRPr lang="en-US" sz="2400" dirty="0"/>
          </a:p>
          <a:p>
            <a:r>
              <a:rPr lang="en-US" sz="2400" b="1" dirty="0"/>
              <a:t>Recommendation</a:t>
            </a:r>
          </a:p>
          <a:p>
            <a:r>
              <a:rPr lang="en-US" sz="2400" b="1" dirty="0"/>
              <a:t>Prioritize mid-career segment with targeted value expansion</a:t>
            </a:r>
          </a:p>
          <a:p>
            <a:r>
              <a:rPr lang="en-US" sz="2400" b="1" dirty="0"/>
              <a:t>Actions</a:t>
            </a:r>
            <a:endParaRPr lang="en-US" sz="2400" dirty="0"/>
          </a:p>
          <a:p>
            <a:r>
              <a:rPr lang="en-US" sz="2400" dirty="0"/>
              <a:t>Offer salary-linked financial planning (wealth, insurance, investments)</a:t>
            </a:r>
          </a:p>
          <a:p>
            <a:r>
              <a:rPr lang="en-US" sz="2400" dirty="0"/>
              <a:t>Loyalty rewards for </a:t>
            </a:r>
            <a:r>
              <a:rPr lang="en-US" sz="2400" b="1" dirty="0"/>
              <a:t>multi-product adoption</a:t>
            </a:r>
            <a:r>
              <a:rPr lang="en-US" sz="2400" dirty="0"/>
              <a:t> (credit + savings + loan bundle)</a:t>
            </a:r>
          </a:p>
          <a:p>
            <a:r>
              <a:rPr lang="en-US" sz="2400" dirty="0"/>
              <a:t>Premium advisory &amp; digital-first experience for working </a:t>
            </a:r>
            <a:r>
              <a:rPr lang="en-US" sz="2400" dirty="0" smtClean="0"/>
              <a:t>professionals</a:t>
            </a:r>
            <a:endParaRPr lang="en-US" sz="2400" dirty="0"/>
          </a:p>
        </p:txBody>
      </p:sp>
      <p:sp>
        <p:nvSpPr>
          <p:cNvPr id="21" name="Freeform 21"/>
          <p:cNvSpPr/>
          <p:nvPr/>
        </p:nvSpPr>
        <p:spPr>
          <a:xfrm rot="-5399999">
            <a:off x="14386109" y="2103612"/>
            <a:ext cx="534094" cy="621944"/>
          </a:xfrm>
          <a:custGeom>
            <a:avLst/>
            <a:gdLst/>
            <a:ahLst/>
            <a:cxnLst/>
            <a:rect l="l" t="t" r="r" b="b"/>
            <a:pathLst>
              <a:path w="534094" h="621944">
                <a:moveTo>
                  <a:pt x="0" y="0"/>
                </a:moveTo>
                <a:lnTo>
                  <a:pt x="534094" y="0"/>
                </a:lnTo>
                <a:lnTo>
                  <a:pt x="534094" y="621944"/>
                </a:lnTo>
                <a:lnTo>
                  <a:pt x="0" y="62194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2" name="AutoShape 11"/>
          <p:cNvSpPr/>
          <p:nvPr/>
        </p:nvSpPr>
        <p:spPr>
          <a:xfrm>
            <a:off x="0" y="1257300"/>
            <a:ext cx="18288000" cy="0"/>
          </a:xfrm>
          <a:prstGeom prst="line">
            <a:avLst/>
          </a:prstGeom>
          <a:ln>
            <a:headEnd type="none" w="sm" len="sm"/>
            <a:tailEnd type="none" w="sm" len="sm"/>
          </a:ln>
        </p:spPr>
        <p:style>
          <a:lnRef idx="3">
            <a:schemeClr val="dk1"/>
          </a:lnRef>
          <a:fillRef idx="0">
            <a:schemeClr val="dk1"/>
          </a:fillRef>
          <a:effectRef idx="2">
            <a:schemeClr val="dk1"/>
          </a:effectRef>
          <a:fontRef idx="minor">
            <a:schemeClr val="tx1"/>
          </a:fontRef>
        </p:style>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9469" t="53567" r="63636" b="10840"/>
          <a:stretch/>
        </p:blipFill>
        <p:spPr>
          <a:xfrm>
            <a:off x="1409700" y="5858244"/>
            <a:ext cx="5257800" cy="4006934"/>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9314" t="24633" r="55838" b="38785"/>
          <a:stretch/>
        </p:blipFill>
        <p:spPr>
          <a:xfrm>
            <a:off x="737793" y="1504850"/>
            <a:ext cx="6781800" cy="4002535"/>
          </a:xfrm>
          <a:prstGeom prst="rect">
            <a:avLst/>
          </a:prstGeom>
        </p:spPr>
      </p:pic>
    </p:spTree>
    <p:extLst>
      <p:ext uri="{BB962C8B-B14F-4D97-AF65-F5344CB8AC3E}">
        <p14:creationId xmlns:p14="http://schemas.microsoft.com/office/powerpoint/2010/main" val="2892575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7"/>
          <p:cNvGrpSpPr/>
          <p:nvPr/>
        </p:nvGrpSpPr>
        <p:grpSpPr>
          <a:xfrm rot="5400000">
            <a:off x="8869680" y="891540"/>
            <a:ext cx="9052560" cy="9784080"/>
            <a:chOff x="0" y="-85461"/>
            <a:chExt cx="4816594" cy="1612598"/>
          </a:xfrm>
          <a:effectLst/>
        </p:grpSpPr>
        <p:sp>
          <p:nvSpPr>
            <p:cNvPr id="13" name="Freeform 8"/>
            <p:cNvSpPr/>
            <p:nvPr/>
          </p:nvSpPr>
          <p:spPr>
            <a:xfrm>
              <a:off x="2" y="-85461"/>
              <a:ext cx="4816592" cy="1527137"/>
            </a:xfrm>
            <a:prstGeom prst="rect">
              <a:avLst/>
            </a:prstGeom>
            <a:solidFill>
              <a:srgbClr val="EDEDED"/>
            </a:solidFill>
            <a:ln cap="rnd">
              <a:noFill/>
              <a:prstDash val="solid"/>
              <a:round/>
            </a:ln>
          </p:spPr>
        </p:sp>
        <p:sp>
          <p:nvSpPr>
            <p:cNvPr id="15" name="TextBox 9"/>
            <p:cNvSpPr txBox="1"/>
            <p:nvPr/>
          </p:nvSpPr>
          <p:spPr>
            <a:xfrm>
              <a:off x="0" y="-38100"/>
              <a:ext cx="4816593" cy="1565237"/>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914400" y="1459557"/>
            <a:ext cx="8085156" cy="577081"/>
          </a:xfrm>
          <a:prstGeom prst="rect">
            <a:avLst/>
          </a:prstGeom>
        </p:spPr>
        <p:txBody>
          <a:bodyPr wrap="square" lIns="0" tIns="0" rIns="0" bIns="0" rtlCol="0" anchor="t">
            <a:spAutoFit/>
          </a:bodyPr>
          <a:lstStyle/>
          <a:p>
            <a:pPr>
              <a:lnSpc>
                <a:spcPts val="4480"/>
              </a:lnSpc>
            </a:pPr>
            <a:r>
              <a:rPr lang="en-US" sz="2400" dirty="0" smtClean="0">
                <a:solidFill>
                  <a:srgbClr val="2E2E2E"/>
                </a:solidFill>
                <a:latin typeface="DM Sans" charset="0"/>
                <a:ea typeface="DM Sans"/>
                <a:cs typeface="DM Sans"/>
              </a:rPr>
              <a:t>Spain </a:t>
            </a:r>
            <a:r>
              <a:rPr lang="en-US" sz="2400" dirty="0">
                <a:solidFill>
                  <a:srgbClr val="2E2E2E"/>
                </a:solidFill>
                <a:latin typeface="DM Sans" charset="0"/>
                <a:ea typeface="DM Sans"/>
                <a:cs typeface="DM Sans"/>
              </a:rPr>
              <a:t>shows highest </a:t>
            </a:r>
            <a:r>
              <a:rPr lang="en-US" sz="2400" dirty="0" smtClean="0">
                <a:solidFill>
                  <a:srgbClr val="2E2E2E"/>
                </a:solidFill>
                <a:latin typeface="DM Sans" charset="0"/>
                <a:ea typeface="DM Sans"/>
                <a:cs typeface="DM Sans"/>
              </a:rPr>
              <a:t>churn; local </a:t>
            </a:r>
            <a:r>
              <a:rPr lang="en-US" sz="2400" dirty="0">
                <a:solidFill>
                  <a:srgbClr val="2E2E2E"/>
                </a:solidFill>
                <a:latin typeface="DM Sans" charset="0"/>
                <a:ea typeface="DM Sans"/>
                <a:cs typeface="DM Sans"/>
              </a:rPr>
              <a:t>interventions required</a:t>
            </a:r>
            <a:endParaRPr lang="en-US" sz="2400" dirty="0">
              <a:solidFill>
                <a:srgbClr val="2E2E2E"/>
              </a:solidFill>
              <a:latin typeface="DM Sans" charset="0"/>
              <a:ea typeface="DM Sans"/>
              <a:cs typeface="DM Sans"/>
              <a:sym typeface="DM Sans"/>
            </a:endParaRPr>
          </a:p>
        </p:txBody>
      </p:sp>
      <p:sp>
        <p:nvSpPr>
          <p:cNvPr id="6" name="TextBox 6"/>
          <p:cNvSpPr txBox="1"/>
          <p:nvPr/>
        </p:nvSpPr>
        <p:spPr>
          <a:xfrm>
            <a:off x="658903" y="38100"/>
            <a:ext cx="17163909" cy="962251"/>
          </a:xfrm>
          <a:prstGeom prst="rect">
            <a:avLst/>
          </a:prstGeom>
        </p:spPr>
        <p:txBody>
          <a:bodyPr wrap="square" lIns="0" tIns="0" rIns="0" bIns="0" rtlCol="0" anchor="t">
            <a:spAutoFit/>
          </a:bodyPr>
          <a:lstStyle/>
          <a:p>
            <a:pPr algn="ctr">
              <a:lnSpc>
                <a:spcPts val="8640"/>
              </a:lnSpc>
            </a:pPr>
            <a:r>
              <a:rPr lang="en-IN" sz="4000" b="1" dirty="0" smtClean="0">
                <a:solidFill>
                  <a:srgbClr val="004B29"/>
                </a:solidFill>
                <a:latin typeface="Caladea Bold"/>
                <a:ea typeface="Caladea Bold"/>
                <a:cs typeface="Caladea Bold"/>
              </a:rPr>
              <a:t>Churn </a:t>
            </a:r>
            <a:r>
              <a:rPr lang="en-IN" sz="4000" b="1" dirty="0">
                <a:solidFill>
                  <a:srgbClr val="004B29"/>
                </a:solidFill>
                <a:latin typeface="Caladea Bold"/>
                <a:ea typeface="Caladea Bold"/>
                <a:cs typeface="Caladea Bold"/>
              </a:rPr>
              <a:t>by Geography</a:t>
            </a:r>
            <a:endParaRPr lang="en-US" sz="4000" b="1" dirty="0">
              <a:solidFill>
                <a:srgbClr val="004B29"/>
              </a:solidFill>
              <a:latin typeface="Caladea Bold"/>
              <a:ea typeface="Caladea Bold"/>
              <a:cs typeface="Caladea Bold"/>
              <a:sym typeface="Caladea Bold"/>
            </a:endParaRPr>
          </a:p>
        </p:txBody>
      </p:sp>
      <p:sp>
        <p:nvSpPr>
          <p:cNvPr id="14" name="TextBox 14"/>
          <p:cNvSpPr txBox="1"/>
          <p:nvPr/>
        </p:nvSpPr>
        <p:spPr>
          <a:xfrm>
            <a:off x="9305275" y="2414584"/>
            <a:ext cx="8517537" cy="6671057"/>
          </a:xfrm>
          <a:prstGeom prst="rect">
            <a:avLst/>
          </a:prstGeom>
        </p:spPr>
        <p:txBody>
          <a:bodyPr lIns="0" tIns="0" rIns="0" bIns="0" rtlCol="0" anchor="t">
            <a:spAutoFit/>
          </a:bodyPr>
          <a:lstStyle/>
          <a:p>
            <a:r>
              <a:rPr lang="en-US" sz="3200" b="1" dirty="0" smtClean="0"/>
              <a:t>Executive </a:t>
            </a:r>
            <a:r>
              <a:rPr lang="en-US" sz="3200" b="1" dirty="0" smtClean="0"/>
              <a:t>Insight</a:t>
            </a:r>
            <a:endParaRPr lang="en-US" sz="3200" b="1" dirty="0"/>
          </a:p>
          <a:p>
            <a:r>
              <a:rPr lang="en-US" sz="2800" dirty="0"/>
              <a:t>Spain exhibits the </a:t>
            </a:r>
            <a:r>
              <a:rPr lang="en-US" sz="2800" b="1" dirty="0"/>
              <a:t>highest customer churn</a:t>
            </a:r>
            <a:r>
              <a:rPr lang="en-US" sz="2800" dirty="0"/>
              <a:t>, materially higher than France and Germany.</a:t>
            </a:r>
            <a:br>
              <a:rPr lang="en-US" sz="2800" dirty="0"/>
            </a:br>
            <a:r>
              <a:rPr lang="en-US" sz="2800" dirty="0"/>
              <a:t>This suggests </a:t>
            </a:r>
            <a:r>
              <a:rPr lang="en-US" sz="2800" b="1" dirty="0"/>
              <a:t>region-specific frictions</a:t>
            </a:r>
            <a:r>
              <a:rPr lang="en-US" sz="2800" dirty="0"/>
              <a:t>, likely driven by service gaps, product fit, or competitive banking alternatives in Spain.</a:t>
            </a:r>
          </a:p>
          <a:p>
            <a:r>
              <a:rPr lang="en-US" sz="2800" dirty="0"/>
              <a:t>Customers in Spain may be:</a:t>
            </a:r>
          </a:p>
          <a:p>
            <a:r>
              <a:rPr lang="en-US" sz="2800" dirty="0"/>
              <a:t>More price-sensitive or fee-sensitive</a:t>
            </a:r>
          </a:p>
          <a:p>
            <a:r>
              <a:rPr lang="en-US" sz="2800" dirty="0"/>
              <a:t>Experiencing inferior service experience</a:t>
            </a:r>
          </a:p>
          <a:p>
            <a:r>
              <a:rPr lang="en-US" sz="2800" dirty="0"/>
              <a:t>Facing stronger competitor offers</a:t>
            </a:r>
          </a:p>
          <a:p>
            <a:r>
              <a:rPr lang="en-US" sz="2800" dirty="0"/>
              <a:t>Less engaged with multi-product banking</a:t>
            </a:r>
          </a:p>
          <a:p>
            <a:r>
              <a:rPr lang="en-US" sz="2800" dirty="0"/>
              <a:t>Spain’s disproportionate churn signals the </a:t>
            </a:r>
            <a:r>
              <a:rPr lang="en-US" sz="2800" b="1" dirty="0"/>
              <a:t>need for hyper-local retention levers</a:t>
            </a:r>
            <a:r>
              <a:rPr lang="en-US" sz="2800" dirty="0"/>
              <a:t> and deeper voice-of-customer understanding.</a:t>
            </a:r>
          </a:p>
          <a:p>
            <a:pPr algn="just">
              <a:lnSpc>
                <a:spcPts val="4480"/>
              </a:lnSpc>
            </a:pPr>
            <a:endParaRPr lang="en-US" sz="3200" dirty="0">
              <a:solidFill>
                <a:srgbClr val="2E2E2E"/>
              </a:solidFill>
              <a:latin typeface="DM Sans"/>
              <a:ea typeface="DM Sans"/>
              <a:cs typeface="DM Sans"/>
              <a:sym typeface="DM Sans"/>
            </a:endParaRPr>
          </a:p>
        </p:txBody>
      </p:sp>
      <p:sp>
        <p:nvSpPr>
          <p:cNvPr id="21" name="Freeform 21"/>
          <p:cNvSpPr/>
          <p:nvPr/>
        </p:nvSpPr>
        <p:spPr>
          <a:xfrm rot="-5399999">
            <a:off x="14386109" y="2103612"/>
            <a:ext cx="534094" cy="621944"/>
          </a:xfrm>
          <a:custGeom>
            <a:avLst/>
            <a:gdLst/>
            <a:ahLst/>
            <a:cxnLst/>
            <a:rect l="l" t="t" r="r" b="b"/>
            <a:pathLst>
              <a:path w="534094" h="621944">
                <a:moveTo>
                  <a:pt x="0" y="0"/>
                </a:moveTo>
                <a:lnTo>
                  <a:pt x="534094" y="0"/>
                </a:lnTo>
                <a:lnTo>
                  <a:pt x="534094" y="621944"/>
                </a:lnTo>
                <a:lnTo>
                  <a:pt x="0" y="62194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2" name="AutoShape 11"/>
          <p:cNvSpPr/>
          <p:nvPr/>
        </p:nvSpPr>
        <p:spPr>
          <a:xfrm>
            <a:off x="0" y="1257300"/>
            <a:ext cx="18288000" cy="0"/>
          </a:xfrm>
          <a:prstGeom prst="line">
            <a:avLst/>
          </a:prstGeom>
          <a:ln>
            <a:headEnd type="none" w="sm" len="sm"/>
            <a:tailEnd type="none" w="sm" len="sm"/>
          </a:ln>
        </p:spPr>
        <p:style>
          <a:lnRef idx="3">
            <a:schemeClr val="dk1"/>
          </a:lnRef>
          <a:fillRef idx="0">
            <a:schemeClr val="dk1"/>
          </a:fillRef>
          <a:effectRef idx="2">
            <a:schemeClr val="dk1"/>
          </a:effectRef>
          <a:fontRef idx="minor">
            <a:schemeClr val="tx1"/>
          </a:fontRef>
        </p:style>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9467" t="41678" r="63956" b="36089"/>
          <a:stretch/>
        </p:blipFill>
        <p:spPr>
          <a:xfrm>
            <a:off x="914400" y="2300283"/>
            <a:ext cx="7711819" cy="3627156"/>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9505" t="25024" r="63624" b="59018"/>
          <a:stretch/>
        </p:blipFill>
        <p:spPr>
          <a:xfrm>
            <a:off x="658903" y="5927439"/>
            <a:ext cx="8149804" cy="2721261"/>
          </a:xfrm>
          <a:prstGeom prst="rect">
            <a:avLst/>
          </a:prstGeom>
        </p:spPr>
      </p:pic>
    </p:spTree>
    <p:extLst>
      <p:ext uri="{BB962C8B-B14F-4D97-AF65-F5344CB8AC3E}">
        <p14:creationId xmlns:p14="http://schemas.microsoft.com/office/powerpoint/2010/main" val="12660973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7"/>
          <p:cNvGrpSpPr/>
          <p:nvPr/>
        </p:nvGrpSpPr>
        <p:grpSpPr>
          <a:xfrm rot="5400000">
            <a:off x="8869680" y="891540"/>
            <a:ext cx="9052560" cy="9784080"/>
            <a:chOff x="0" y="-85461"/>
            <a:chExt cx="4816594" cy="1612598"/>
          </a:xfrm>
          <a:effectLst/>
        </p:grpSpPr>
        <p:sp>
          <p:nvSpPr>
            <p:cNvPr id="15" name="Freeform 8"/>
            <p:cNvSpPr/>
            <p:nvPr/>
          </p:nvSpPr>
          <p:spPr>
            <a:xfrm>
              <a:off x="2" y="-85461"/>
              <a:ext cx="4816592" cy="1527137"/>
            </a:xfrm>
            <a:prstGeom prst="rect">
              <a:avLst/>
            </a:prstGeom>
            <a:solidFill>
              <a:srgbClr val="EDEDED"/>
            </a:solidFill>
            <a:ln cap="rnd">
              <a:noFill/>
              <a:prstDash val="solid"/>
              <a:round/>
            </a:ln>
          </p:spPr>
        </p:sp>
        <p:sp>
          <p:nvSpPr>
            <p:cNvPr id="16" name="TextBox 9"/>
            <p:cNvSpPr txBox="1"/>
            <p:nvPr/>
          </p:nvSpPr>
          <p:spPr>
            <a:xfrm>
              <a:off x="0" y="-38100"/>
              <a:ext cx="4816593" cy="1565237"/>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735950" y="1467913"/>
            <a:ext cx="7855999" cy="1097801"/>
          </a:xfrm>
          <a:prstGeom prst="rect">
            <a:avLst/>
          </a:prstGeom>
        </p:spPr>
        <p:txBody>
          <a:bodyPr wrap="square" lIns="0" tIns="0" rIns="0" bIns="0" rtlCol="0" anchor="t">
            <a:spAutoFit/>
          </a:bodyPr>
          <a:lstStyle/>
          <a:p>
            <a:pPr algn="just">
              <a:lnSpc>
                <a:spcPts val="4480"/>
              </a:lnSpc>
            </a:pPr>
            <a:r>
              <a:rPr lang="en-US" sz="2400" dirty="0" smtClean="0">
                <a:solidFill>
                  <a:srgbClr val="2E2E2E"/>
                </a:solidFill>
                <a:latin typeface="DM Sans"/>
                <a:ea typeface="DM Sans"/>
                <a:cs typeface="DM Sans"/>
              </a:rPr>
              <a:t>Early-life </a:t>
            </a:r>
            <a:r>
              <a:rPr lang="en-US" sz="2400" dirty="0">
                <a:solidFill>
                  <a:srgbClr val="2E2E2E"/>
                </a:solidFill>
                <a:latin typeface="DM Sans"/>
                <a:ea typeface="DM Sans"/>
                <a:cs typeface="DM Sans"/>
              </a:rPr>
              <a:t>customers most </a:t>
            </a:r>
            <a:r>
              <a:rPr lang="en-US" sz="2400" dirty="0" smtClean="0">
                <a:solidFill>
                  <a:srgbClr val="2E2E2E"/>
                </a:solidFill>
                <a:latin typeface="DM Sans"/>
                <a:ea typeface="DM Sans"/>
                <a:cs typeface="DM Sans"/>
              </a:rPr>
              <a:t>vulnerable first </a:t>
            </a:r>
            <a:r>
              <a:rPr lang="en-US" sz="2400" dirty="0">
                <a:solidFill>
                  <a:srgbClr val="2E2E2E"/>
                </a:solidFill>
                <a:latin typeface="DM Sans"/>
                <a:ea typeface="DM Sans"/>
                <a:cs typeface="DM Sans"/>
              </a:rPr>
              <a:t>24 months critical</a:t>
            </a:r>
            <a:endParaRPr lang="en-US" sz="2400" dirty="0">
              <a:solidFill>
                <a:srgbClr val="2E2E2E"/>
              </a:solidFill>
              <a:latin typeface="DM Sans"/>
              <a:ea typeface="DM Sans"/>
              <a:cs typeface="DM Sans"/>
              <a:sym typeface="DM Sans"/>
            </a:endParaRPr>
          </a:p>
        </p:txBody>
      </p:sp>
      <p:sp>
        <p:nvSpPr>
          <p:cNvPr id="6" name="TextBox 6"/>
          <p:cNvSpPr txBox="1"/>
          <p:nvPr/>
        </p:nvSpPr>
        <p:spPr>
          <a:xfrm>
            <a:off x="658903" y="38100"/>
            <a:ext cx="17163909" cy="962251"/>
          </a:xfrm>
          <a:prstGeom prst="rect">
            <a:avLst/>
          </a:prstGeom>
        </p:spPr>
        <p:txBody>
          <a:bodyPr wrap="square" lIns="0" tIns="0" rIns="0" bIns="0" rtlCol="0" anchor="t">
            <a:spAutoFit/>
          </a:bodyPr>
          <a:lstStyle/>
          <a:p>
            <a:pPr algn="ctr">
              <a:lnSpc>
                <a:spcPts val="8640"/>
              </a:lnSpc>
            </a:pPr>
            <a:r>
              <a:rPr lang="en-IN" sz="4000" b="1" dirty="0" smtClean="0">
                <a:solidFill>
                  <a:srgbClr val="004B29"/>
                </a:solidFill>
                <a:latin typeface="Caladea Bold"/>
                <a:ea typeface="Caladea Bold"/>
                <a:cs typeface="Caladea Bold"/>
              </a:rPr>
              <a:t>Churn </a:t>
            </a:r>
            <a:r>
              <a:rPr lang="en-IN" sz="4000" b="1" dirty="0">
                <a:solidFill>
                  <a:srgbClr val="004B29"/>
                </a:solidFill>
                <a:latin typeface="Caladea Bold"/>
                <a:ea typeface="Caladea Bold"/>
                <a:cs typeface="Caladea Bold"/>
              </a:rPr>
              <a:t>by Tenure</a:t>
            </a:r>
            <a:endParaRPr lang="en-US" sz="4000" b="1" dirty="0">
              <a:solidFill>
                <a:srgbClr val="004B29"/>
              </a:solidFill>
              <a:latin typeface="Caladea Bold"/>
              <a:ea typeface="Caladea Bold"/>
              <a:cs typeface="Caladea Bold"/>
              <a:sym typeface="Caladea Bold"/>
            </a:endParaRPr>
          </a:p>
        </p:txBody>
      </p:sp>
      <p:sp>
        <p:nvSpPr>
          <p:cNvPr id="10" name="TextBox 10"/>
          <p:cNvSpPr txBox="1"/>
          <p:nvPr/>
        </p:nvSpPr>
        <p:spPr>
          <a:xfrm>
            <a:off x="9455638" y="1776225"/>
            <a:ext cx="7956714" cy="7940635"/>
          </a:xfrm>
          <a:prstGeom prst="rect">
            <a:avLst/>
          </a:prstGeom>
        </p:spPr>
        <p:txBody>
          <a:bodyPr wrap="square" lIns="0" tIns="0" rIns="0" bIns="0" rtlCol="0" anchor="t">
            <a:spAutoFit/>
          </a:bodyPr>
          <a:lstStyle/>
          <a:p>
            <a:r>
              <a:rPr lang="en-US" sz="2800" b="1" dirty="0" smtClean="0"/>
              <a:t>Executive </a:t>
            </a:r>
            <a:r>
              <a:rPr lang="en-US" sz="2800" b="1" dirty="0"/>
              <a:t>Insight</a:t>
            </a:r>
          </a:p>
          <a:p>
            <a:r>
              <a:rPr lang="en-US" sz="2400" dirty="0"/>
              <a:t>Customers exhibit the </a:t>
            </a:r>
            <a:r>
              <a:rPr lang="en-US" sz="2400" b="1" dirty="0"/>
              <a:t>highest churn within the first 1–2 years</a:t>
            </a:r>
            <a:r>
              <a:rPr lang="en-US" sz="2400" dirty="0"/>
              <a:t> of joining.</a:t>
            </a:r>
            <a:br>
              <a:rPr lang="en-US" sz="2400" dirty="0"/>
            </a:br>
            <a:r>
              <a:rPr lang="en-US" sz="2400" dirty="0"/>
              <a:t>After 24 months, churn declines significantly, indicating that </a:t>
            </a:r>
            <a:r>
              <a:rPr lang="en-US" sz="2400" b="1" dirty="0"/>
              <a:t>relationship maturity drives stickiness</a:t>
            </a:r>
            <a:r>
              <a:rPr lang="en-US" sz="2400" dirty="0"/>
              <a:t>.</a:t>
            </a:r>
          </a:p>
          <a:p>
            <a:r>
              <a:rPr lang="en-US" sz="2400" b="1" dirty="0"/>
              <a:t>Churn is front-loaded — early engagement determines lifetime value.</a:t>
            </a:r>
            <a:endParaRPr lang="en-US" sz="2400" dirty="0"/>
          </a:p>
          <a:p>
            <a:r>
              <a:rPr lang="en-US" sz="2800" b="1" dirty="0"/>
              <a:t>Recommendation</a:t>
            </a:r>
          </a:p>
          <a:p>
            <a:r>
              <a:rPr lang="en-US" sz="2400" b="1" dirty="0"/>
              <a:t>Design a structured 24-month onboarding &amp; engagement playbook</a:t>
            </a:r>
          </a:p>
          <a:p>
            <a:r>
              <a:rPr lang="en-US" sz="2400" b="1" dirty="0"/>
              <a:t>Actions</a:t>
            </a:r>
            <a:endParaRPr lang="en-US" sz="2400" dirty="0"/>
          </a:p>
          <a:p>
            <a:r>
              <a:rPr lang="en-US" sz="2400" dirty="0"/>
              <a:t>Personalized welcome + advisory session in first 30 days</a:t>
            </a:r>
          </a:p>
          <a:p>
            <a:r>
              <a:rPr lang="en-US" sz="2400" dirty="0"/>
              <a:t>High-touch guidance for digital channels &amp; product setup</a:t>
            </a:r>
          </a:p>
          <a:p>
            <a:r>
              <a:rPr lang="en-US" sz="2400" dirty="0"/>
              <a:t>Proactive communications:</a:t>
            </a:r>
          </a:p>
          <a:p>
            <a:pPr lvl="1"/>
            <a:r>
              <a:rPr lang="en-US" sz="2400" dirty="0"/>
              <a:t>Month 1: onboarding and features</a:t>
            </a:r>
          </a:p>
          <a:p>
            <a:pPr lvl="1"/>
            <a:r>
              <a:rPr lang="en-US" sz="2400" dirty="0"/>
              <a:t>Month 6: savings/credit planning</a:t>
            </a:r>
          </a:p>
          <a:p>
            <a:pPr lvl="1"/>
            <a:r>
              <a:rPr lang="en-US" sz="2400" dirty="0"/>
              <a:t>Month 12+: cross-sell wealth products</a:t>
            </a:r>
          </a:p>
          <a:p>
            <a:r>
              <a:rPr lang="en-US" sz="2400" dirty="0"/>
              <a:t>Early loyalty rewards for tenure milestones (6-12-18-24 months)</a:t>
            </a:r>
          </a:p>
          <a:p>
            <a:r>
              <a:rPr lang="en-US" sz="2400" b="1" dirty="0"/>
              <a:t>Outcome</a:t>
            </a:r>
            <a:r>
              <a:rPr lang="en-US" sz="2400" dirty="0"/>
              <a:t/>
            </a:r>
            <a:br>
              <a:rPr lang="en-US" sz="2400" dirty="0"/>
            </a:br>
            <a:r>
              <a:rPr lang="en-US" sz="2400" dirty="0"/>
              <a:t>Improve </a:t>
            </a:r>
            <a:r>
              <a:rPr lang="en-US" sz="2400" b="1" dirty="0"/>
              <a:t>early-life retention</a:t>
            </a:r>
            <a:r>
              <a:rPr lang="en-US" sz="2400" dirty="0"/>
              <a:t>, shift customers into the loyal, multi-product segment, and reduce re-acquisition costs</a:t>
            </a:r>
            <a:r>
              <a:rPr lang="en-US" sz="2400" dirty="0" smtClean="0"/>
              <a:t>.</a:t>
            </a:r>
            <a:endParaRPr lang="en-US" sz="2400" dirty="0"/>
          </a:p>
        </p:txBody>
      </p:sp>
      <p:sp>
        <p:nvSpPr>
          <p:cNvPr id="14" name="TextBox 14"/>
          <p:cNvSpPr txBox="1"/>
          <p:nvPr/>
        </p:nvSpPr>
        <p:spPr>
          <a:xfrm>
            <a:off x="9416886" y="3086099"/>
            <a:ext cx="8517537" cy="550087"/>
          </a:xfrm>
          <a:prstGeom prst="rect">
            <a:avLst/>
          </a:prstGeom>
        </p:spPr>
        <p:txBody>
          <a:bodyPr lIns="0" tIns="0" rIns="0" bIns="0" rtlCol="0" anchor="t">
            <a:spAutoFit/>
          </a:bodyPr>
          <a:lstStyle/>
          <a:p>
            <a:pPr algn="just">
              <a:lnSpc>
                <a:spcPts val="4480"/>
              </a:lnSpc>
            </a:pPr>
            <a:endParaRPr lang="en-US" sz="3200" dirty="0">
              <a:solidFill>
                <a:srgbClr val="2E2E2E"/>
              </a:solidFill>
              <a:latin typeface="DM Sans"/>
              <a:ea typeface="DM Sans"/>
              <a:cs typeface="DM Sans"/>
              <a:sym typeface="DM Sans"/>
            </a:endParaRPr>
          </a:p>
        </p:txBody>
      </p:sp>
      <p:sp>
        <p:nvSpPr>
          <p:cNvPr id="21" name="Freeform 21"/>
          <p:cNvSpPr/>
          <p:nvPr/>
        </p:nvSpPr>
        <p:spPr>
          <a:xfrm rot="-5399999">
            <a:off x="14386109" y="2103612"/>
            <a:ext cx="534094" cy="621944"/>
          </a:xfrm>
          <a:custGeom>
            <a:avLst/>
            <a:gdLst/>
            <a:ahLst/>
            <a:cxnLst/>
            <a:rect l="l" t="t" r="r" b="b"/>
            <a:pathLst>
              <a:path w="534094" h="621944">
                <a:moveTo>
                  <a:pt x="0" y="0"/>
                </a:moveTo>
                <a:lnTo>
                  <a:pt x="534094" y="0"/>
                </a:lnTo>
                <a:lnTo>
                  <a:pt x="534094" y="621944"/>
                </a:lnTo>
                <a:lnTo>
                  <a:pt x="0" y="62194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2" name="AutoShape 11"/>
          <p:cNvSpPr/>
          <p:nvPr/>
        </p:nvSpPr>
        <p:spPr>
          <a:xfrm>
            <a:off x="0" y="1257300"/>
            <a:ext cx="18288000" cy="0"/>
          </a:xfrm>
          <a:prstGeom prst="line">
            <a:avLst/>
          </a:prstGeom>
          <a:ln>
            <a:headEnd type="none" w="sm" len="sm"/>
            <a:tailEnd type="none" w="sm" len="sm"/>
          </a:ln>
        </p:spPr>
        <p:style>
          <a:lnRef idx="3">
            <a:schemeClr val="dk1"/>
          </a:lnRef>
          <a:fillRef idx="0">
            <a:schemeClr val="dk1"/>
          </a:fillRef>
          <a:effectRef idx="2">
            <a:schemeClr val="dk1"/>
          </a:effectRef>
          <a:fontRef idx="minor">
            <a:schemeClr val="tx1"/>
          </a:fontRef>
        </p:style>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62216" t="44298" r="14773" b="37512"/>
          <a:stretch/>
        </p:blipFill>
        <p:spPr>
          <a:xfrm>
            <a:off x="658903" y="2800376"/>
            <a:ext cx="7022012" cy="3120896"/>
          </a:xfrm>
          <a:prstGeom prst="rect">
            <a:avLst/>
          </a:prstGeom>
        </p:spPr>
      </p:pic>
      <p:pic>
        <p:nvPicPr>
          <p:cNvPr id="921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4524" t="24627" r="64911" b="43868"/>
          <a:stretch/>
        </p:blipFill>
        <p:spPr bwMode="auto">
          <a:xfrm>
            <a:off x="735950" y="5974193"/>
            <a:ext cx="7119888" cy="4126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94464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981</TotalTime>
  <Words>875</Words>
  <Application>Microsoft Office PowerPoint</Application>
  <PresentationFormat>Custom</PresentationFormat>
  <Paragraphs>153</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Wingdings</vt:lpstr>
      <vt:lpstr>Caladea Bold</vt:lpstr>
      <vt:lpstr>DM Sans</vt:lpstr>
      <vt:lpstr>Poppins Bold</vt:lpstr>
      <vt:lpstr>Calibri</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White Professional Finance Presentation</dc:title>
  <cp:lastModifiedBy>USER</cp:lastModifiedBy>
  <cp:revision>49</cp:revision>
  <dcterms:created xsi:type="dcterms:W3CDTF">2006-08-16T00:00:00Z</dcterms:created>
  <dcterms:modified xsi:type="dcterms:W3CDTF">2026-01-06T14:00:59Z</dcterms:modified>
  <dc:identifier>DAG3P5xYwus</dc:identifier>
</cp:coreProperties>
</file>